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8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44701-D145-4DD2-B645-62BC71251AEA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2B295-8D94-4AAE-B30E-535D4C172DA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CDBA-0879-4498-9F86-CD6D363D92F8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4.09.2019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99;ocuk%20&#304;hmal%20ve%20&#304;stismar&#305;%20-%20YouTube.MKV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71600" y="3000372"/>
            <a:ext cx="7772400" cy="1470025"/>
          </a:xfrm>
        </p:spPr>
        <p:txBody>
          <a:bodyPr/>
          <a:lstStyle/>
          <a:p>
            <a:r>
              <a:rPr lang="tr-TR" dirty="0" smtClean="0"/>
              <a:t>ÇOCUK İHMALİ VE İSTİSMARI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14480" y="5786454"/>
            <a:ext cx="6986614" cy="538178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/>
              <a:t>SİLVAN REHBERLİK VE ARAŞTIRMA MERKEZİ</a:t>
            </a:r>
            <a:endParaRPr lang="tr-TR" sz="2000" b="1" dirty="0"/>
          </a:p>
        </p:txBody>
      </p:sp>
      <p:pic>
        <p:nvPicPr>
          <p:cNvPr id="1026" name="Picture 2" descr="C:\Users\pc7\Desktop\istismar\f32432rf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715000" cy="30003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 </a:t>
            </a:r>
            <a:r>
              <a:rPr lang="tr-TR" b="1" dirty="0" smtClean="0"/>
              <a:t>İhmalin Çocuk Üzerindeki  </a:t>
            </a:r>
            <a:br>
              <a:rPr lang="tr-TR" b="1" dirty="0" smtClean="0"/>
            </a:br>
            <a:r>
              <a:rPr lang="tr-TR" b="1" dirty="0" smtClean="0"/>
              <a:t>           Etkileri Nelerdir?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Gelişim geriliği</a:t>
            </a:r>
          </a:p>
          <a:p>
            <a:r>
              <a:rPr lang="tr-TR" dirty="0" smtClean="0"/>
              <a:t>Ölüme kadar varabilen sağlık problemleri</a:t>
            </a:r>
          </a:p>
          <a:p>
            <a:r>
              <a:rPr lang="tr-TR" dirty="0" smtClean="0"/>
              <a:t>Davranış problemleri</a:t>
            </a:r>
          </a:p>
          <a:p>
            <a:r>
              <a:rPr lang="tr-TR" dirty="0" smtClean="0"/>
              <a:t>İletişim problemleri</a:t>
            </a:r>
          </a:p>
          <a:p>
            <a:r>
              <a:rPr lang="tr-TR" dirty="0" smtClean="0"/>
              <a:t>Yalnızlık ve korunmasızlık hissi</a:t>
            </a:r>
          </a:p>
          <a:p>
            <a:r>
              <a:rPr lang="tr-TR" dirty="0" smtClean="0"/>
              <a:t>Eşya ve madde bağımlılığı</a:t>
            </a:r>
          </a:p>
          <a:p>
            <a:r>
              <a:rPr lang="tr-TR" dirty="0" smtClean="0"/>
              <a:t>Suça yönelme riski</a:t>
            </a:r>
            <a:endParaRPr lang="tr-T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Çocuk İstismarı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Çocuğun;</a:t>
            </a:r>
          </a:p>
          <a:p>
            <a:r>
              <a:rPr lang="tr-TR" dirty="0" smtClean="0"/>
              <a:t>Sağlığını, Fiziksel ve </a:t>
            </a:r>
            <a:r>
              <a:rPr lang="tr-TR" dirty="0" err="1" smtClean="0"/>
              <a:t>Psiko</a:t>
            </a:r>
            <a:r>
              <a:rPr lang="tr-TR" dirty="0" smtClean="0"/>
              <a:t>-sosyal gelişimini</a:t>
            </a:r>
          </a:p>
          <a:p>
            <a:pPr>
              <a:buNone/>
            </a:pPr>
            <a:r>
              <a:rPr lang="tr-TR" dirty="0" smtClean="0"/>
              <a:t>olumsuz etkileyen bir yetişkin, toplum ya da               </a:t>
            </a:r>
          </a:p>
          <a:p>
            <a:pPr>
              <a:buNone/>
            </a:pPr>
            <a:r>
              <a:rPr lang="tr-TR" dirty="0" smtClean="0"/>
              <a:t>devlet tarafından bilerek veya bilmeyerek </a:t>
            </a:r>
          </a:p>
          <a:p>
            <a:pPr>
              <a:buNone/>
            </a:pPr>
            <a:r>
              <a:rPr lang="tr-TR" dirty="0" smtClean="0"/>
              <a:t>gerçekleştirilen her türlü harekete maruz </a:t>
            </a:r>
          </a:p>
          <a:p>
            <a:pPr>
              <a:buNone/>
            </a:pPr>
            <a:r>
              <a:rPr lang="tr-TR" dirty="0" smtClean="0"/>
              <a:t>kalmasıdır.</a:t>
            </a:r>
            <a:endParaRPr lang="tr-TR" dirty="0"/>
          </a:p>
        </p:txBody>
      </p:sp>
      <p:pic>
        <p:nvPicPr>
          <p:cNvPr id="5122" name="Picture 2" descr="C:\Users\pc7\Desktop\istismar\k_07143431_ama_ben_daha_cocug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250"/>
            <a:ext cx="3929090" cy="2571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1143000"/>
          </a:xfrm>
        </p:spPr>
        <p:txBody>
          <a:bodyPr/>
          <a:lstStyle/>
          <a:p>
            <a:r>
              <a:rPr lang="tr-TR" dirty="0" smtClean="0"/>
              <a:t>İstismar Çeşitleri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071546"/>
            <a:ext cx="7498080" cy="4800600"/>
          </a:xfrm>
        </p:spPr>
        <p:txBody>
          <a:bodyPr/>
          <a:lstStyle/>
          <a:p>
            <a:r>
              <a:rPr lang="tr-TR" dirty="0" smtClean="0"/>
              <a:t>Fiziksel istismar</a:t>
            </a:r>
          </a:p>
          <a:p>
            <a:r>
              <a:rPr lang="tr-TR" dirty="0" smtClean="0"/>
              <a:t>Duygusal istismar</a:t>
            </a:r>
          </a:p>
          <a:p>
            <a:r>
              <a:rPr lang="tr-TR" dirty="0" smtClean="0"/>
              <a:t>Ekonomik istismar</a:t>
            </a:r>
          </a:p>
          <a:p>
            <a:r>
              <a:rPr lang="tr-TR" dirty="0" smtClean="0"/>
              <a:t>Cinsel istismar</a:t>
            </a:r>
            <a:endParaRPr lang="tr-TR" dirty="0"/>
          </a:p>
        </p:txBody>
      </p:sp>
      <p:pic>
        <p:nvPicPr>
          <p:cNvPr id="6146" name="Picture 2" descr="C:\Users\pc7\Desktop\istismar\cocuk-istismari-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24225"/>
            <a:ext cx="8143900" cy="35337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Fiziksel İstismar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Çocuğun kaza dışı sebeple bir yetişkin tarafından yaralanması ve örselenmesidir.</a:t>
            </a:r>
          </a:p>
        </p:txBody>
      </p:sp>
      <p:pic>
        <p:nvPicPr>
          <p:cNvPr id="7170" name="Picture 2" descr="C:\Users\pc7\Desktop\istismar\d4bc13fa-0b39-4a9f-bfe9-8bfb06dd6b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1"/>
            <a:ext cx="8143900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Fiziksel İstismar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 tokattan başlayarak çeşitli aletlerin kullanılmasına kadar devam edebilir.</a:t>
            </a:r>
          </a:p>
          <a:p>
            <a:r>
              <a:rPr lang="tr-TR" dirty="0" smtClean="0"/>
              <a:t>En yaygın rastlanılan ve belirlenmesi en kolay olan istismar tipidir.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Çocuğa uygulanan her türlü şiddet bir istismardır.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Duygusal İstismar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Çocuğun gereksinim duyduğu ilgi, sevgi ve bakımdan yoksun bırakılarak psikolojik hasara uğratılmasıdır.</a:t>
            </a:r>
          </a:p>
          <a:p>
            <a:r>
              <a:rPr lang="tr-TR" dirty="0" smtClean="0"/>
              <a:t>Tanımlanması en zor ancak en sık gerçekleşen istismar türüdür.</a:t>
            </a:r>
            <a:endParaRPr lang="tr-TR" dirty="0"/>
          </a:p>
        </p:txBody>
      </p:sp>
      <p:pic>
        <p:nvPicPr>
          <p:cNvPr id="8194" name="Picture 2" descr="C:\Users\pc7\Desktop\istismar\duygusal-istismar-nedenl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71942"/>
            <a:ext cx="6929486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Duygusal İstismar Türleri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Aşağılama, yalnız bırakma, ayırma,</a:t>
            </a:r>
          </a:p>
          <a:p>
            <a:r>
              <a:rPr lang="tr-TR" dirty="0" smtClean="0"/>
              <a:t>Korkutma, yıldırma, tehdit etme, suça yöneltme,</a:t>
            </a:r>
          </a:p>
          <a:p>
            <a:r>
              <a:rPr lang="tr-TR" dirty="0" smtClean="0"/>
              <a:t>Önemsememe, küçük düşürme, alaylı konuşma,</a:t>
            </a:r>
          </a:p>
          <a:p>
            <a:r>
              <a:rPr lang="tr-TR" dirty="0" smtClean="0"/>
              <a:t>Lakap takma, aşırı baskı ve otorite kurma,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Duygusal İstismar Türleri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Duygusal bakımdan gereksinimlerin karşılanmaması,</a:t>
            </a:r>
          </a:p>
          <a:p>
            <a:r>
              <a:rPr lang="tr-TR" dirty="0" smtClean="0"/>
              <a:t>Sık eleştirme, yaşının üstünde sorumluluklar bekleme,</a:t>
            </a:r>
          </a:p>
          <a:p>
            <a:r>
              <a:rPr lang="tr-TR" dirty="0" smtClean="0"/>
              <a:t>Kardeşler arasında ayrım yapma, değer vermeme,</a:t>
            </a:r>
          </a:p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duygusal istismara birer örnektir…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Ekonomik İstismar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Çocuğun, yaşı ve gücü ile orantılı olmayan işlerde ucuz emek olarak çalıştırılmasıdır.</a:t>
            </a:r>
          </a:p>
          <a:p>
            <a:r>
              <a:rPr lang="tr-TR" dirty="0" smtClean="0"/>
              <a:t>Peki çalışan çocukların hepsi istismar mağduru mudur???</a:t>
            </a:r>
          </a:p>
        </p:txBody>
      </p:sp>
      <p:pic>
        <p:nvPicPr>
          <p:cNvPr id="9218" name="Picture 2" descr="C:\Users\pc7\Desktop\istismar\df1DQgob_0ejakOLnt8J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391025"/>
            <a:ext cx="5905500" cy="24669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Cinsel İstismar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2767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 kişinin çocuğa yönelik cinsel haz duyma amacıyla;</a:t>
            </a:r>
          </a:p>
          <a:p>
            <a:r>
              <a:rPr lang="tr-TR" dirty="0" smtClean="0"/>
              <a:t>Cinsel organlarına dokunması ve/veya dokundurtması,</a:t>
            </a:r>
          </a:p>
          <a:p>
            <a:r>
              <a:rPr lang="tr-TR" dirty="0" smtClean="0"/>
              <a:t>Irzına geçmesi,</a:t>
            </a:r>
          </a:p>
        </p:txBody>
      </p:sp>
      <p:pic>
        <p:nvPicPr>
          <p:cNvPr id="10242" name="Picture 2" descr="C:\Users\pc7\Desktop\istismar\9-kucuk-kiz-ogrenciye-cinsel-istismarda-bulunan-9262441_436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000504"/>
            <a:ext cx="7358114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508000" y="609600"/>
            <a:ext cx="6739658" cy="1320800"/>
          </a:xfrm>
        </p:spPr>
        <p:txBody>
          <a:bodyPr anchor="ctr"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ÇOCUK KAVRAMI VE ÇOCUK HAKLARI</a:t>
            </a:r>
            <a:endParaRPr lang="tr-TR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84621" y="1755344"/>
            <a:ext cx="4284806" cy="3880773"/>
          </a:xfrm>
        </p:spPr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ÇOCUK NEDİR?</a:t>
            </a:r>
            <a:endParaRPr lang="tr-TR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altLang="tr-T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Çocuk Hakları Sözleşmesi </a:t>
            </a:r>
            <a:endParaRPr lang="tr-TR" altLang="tr-TR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altLang="tr-TR" sz="2400" dirty="0" smtClean="0">
                <a:latin typeface="Times New Roman" pitchFamily="18" charset="0"/>
                <a:cs typeface="Times New Roman" pitchFamily="18" charset="0"/>
              </a:rPr>
              <a:t>	Madde1: Daha erken yaşta reşit olma durumu hariç, 18 yaşına kadar her birey çocuk sayılır.</a:t>
            </a: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altLang="tr-T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Türk Ceza Kanunu</a:t>
            </a:r>
          </a:p>
          <a:p>
            <a:pPr algn="just">
              <a:buFont typeface="Wingdings" pitchFamily="2" charset="2"/>
              <a:buNone/>
            </a:pPr>
            <a:r>
              <a:rPr lang="tr-TR" altLang="tr-TR" sz="2400" dirty="0" smtClean="0">
                <a:latin typeface="Times New Roman" pitchFamily="18" charset="0"/>
                <a:cs typeface="Times New Roman" pitchFamily="18" charset="0"/>
              </a:rPr>
              <a:t>	5395 sayılı Çocuk Koruma Kanunu’nun 1. maddesi gereğince çocuk, daha erken yaşta ergin olsa bile 18 yaşını doldurmamış kişidir.</a:t>
            </a:r>
          </a:p>
          <a:p>
            <a:pPr marL="0" indent="0" algn="just">
              <a:buNone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SİLVAN REHBERLİK VE ARAŞTIRMA MERKEZİ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E660-3CF7-475C-BC82-2156054B8D32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1028" name="Picture 4" descr="C:\Users\win8\Desktop\6532614-Happy-kids-of-different-nationalities-play-together-art-illustration-on-a-white-background-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499" y="1607128"/>
            <a:ext cx="2750993" cy="40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50870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Cinsel İstismar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Teşhircilik yapması,</a:t>
            </a:r>
          </a:p>
          <a:p>
            <a:r>
              <a:rPr lang="tr-TR" dirty="0" smtClean="0"/>
              <a:t>Cinsel uyarı ve doyum için kullanılması,</a:t>
            </a:r>
          </a:p>
          <a:p>
            <a:r>
              <a:rPr lang="tr-TR" dirty="0" smtClean="0"/>
              <a:t>Fuhuşa zorlanması,</a:t>
            </a:r>
          </a:p>
          <a:p>
            <a:r>
              <a:rPr lang="tr-TR" dirty="0" smtClean="0"/>
              <a:t>Pornografi gibi türlü suçlarda cinsel obje olarak kullanılması,</a:t>
            </a:r>
          </a:p>
          <a:p>
            <a:r>
              <a:rPr lang="tr-TR" dirty="0" smtClean="0"/>
              <a:t>Çocuğun yanında Pornografik görüntüler izlenmesi ve izletilmesi.</a:t>
            </a:r>
          </a:p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Birer Cinsel İstismar örneğidir.</a:t>
            </a:r>
          </a:p>
          <a:p>
            <a:endParaRPr lang="tr-TR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Çocukla İlgili Risk Etmenleri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Yaşının küçük olması,</a:t>
            </a:r>
          </a:p>
          <a:p>
            <a:r>
              <a:rPr lang="tr-TR" dirty="0" smtClean="0"/>
              <a:t>Bazı ruhsal ve fiziksel gelişimsel bozuklukları,</a:t>
            </a:r>
          </a:p>
          <a:p>
            <a:r>
              <a:rPr lang="tr-TR" dirty="0" smtClean="0"/>
              <a:t>Süreğen tıbbi hastalığının olması,</a:t>
            </a:r>
          </a:p>
          <a:p>
            <a:r>
              <a:rPr lang="tr-TR" dirty="0" smtClean="0"/>
              <a:t>Fiziksel yetersizliğinin bulunması,</a:t>
            </a:r>
            <a:endParaRPr lang="tr-T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İle İlgili Risk Etmenleri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Anne babanın çocukluk döneminde istismara maruz kalması,</a:t>
            </a:r>
          </a:p>
          <a:p>
            <a:r>
              <a:rPr lang="tr-TR" dirty="0" smtClean="0"/>
              <a:t>Ailede alkol ya da madde bağımlısının olması,</a:t>
            </a:r>
          </a:p>
          <a:p>
            <a:r>
              <a:rPr lang="tr-TR" dirty="0" smtClean="0"/>
              <a:t>Annenin olmaması veya pasif olması,</a:t>
            </a:r>
          </a:p>
          <a:p>
            <a:r>
              <a:rPr lang="tr-TR" dirty="0" smtClean="0"/>
              <a:t>Babanın olmaması veya pasif olması,</a:t>
            </a:r>
          </a:p>
          <a:p>
            <a:r>
              <a:rPr lang="tr-TR" dirty="0" smtClean="0"/>
              <a:t>Ebeveyn olmayışı (ölmesi),</a:t>
            </a:r>
          </a:p>
          <a:p>
            <a:r>
              <a:rPr lang="tr-TR" dirty="0" smtClean="0"/>
              <a:t>Ebeveynlerin üvey olma durumu,</a:t>
            </a:r>
            <a:endParaRPr lang="tr-TR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İle İlgili Risk Etmenleri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Tek odalı evde kalınması,</a:t>
            </a:r>
          </a:p>
          <a:p>
            <a:r>
              <a:rPr lang="tr-TR" dirty="0" smtClean="0"/>
              <a:t>Aile içi çatışma,</a:t>
            </a:r>
          </a:p>
          <a:p>
            <a:r>
              <a:rPr lang="tr-TR" dirty="0" smtClean="0"/>
              <a:t>Ana babalık görevini yerine getirmeme,</a:t>
            </a:r>
          </a:p>
          <a:p>
            <a:r>
              <a:rPr lang="tr-TR" dirty="0" smtClean="0"/>
              <a:t>Ebeveyn çocuk ilişkisinde bozukluk,</a:t>
            </a:r>
          </a:p>
          <a:p>
            <a:r>
              <a:rPr lang="tr-TR" dirty="0" smtClean="0"/>
              <a:t>Ailenin gelen gideninin çok olması,</a:t>
            </a:r>
          </a:p>
          <a:p>
            <a:r>
              <a:rPr lang="tr-TR" dirty="0" smtClean="0"/>
              <a:t>Maddi sıkıntı.</a:t>
            </a:r>
            <a:endParaRPr lang="tr-T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Cinsel İstismarın Çocuklarda Bıraktığı Fiziksel Etkiler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 ve karın ağrısı, kusma, iştahsızlık,</a:t>
            </a:r>
          </a:p>
          <a:p>
            <a:r>
              <a:rPr lang="tr-TR" dirty="0" smtClean="0"/>
              <a:t>Açıklaması olmayan ağız, dudak ve </a:t>
            </a:r>
            <a:r>
              <a:rPr lang="tr-TR" dirty="0" err="1" smtClean="0"/>
              <a:t>genital</a:t>
            </a:r>
            <a:r>
              <a:rPr lang="tr-TR" dirty="0" smtClean="0"/>
              <a:t> bölgelerde ağrı, şişme, kızarma, kanama vb. rahatsızlıklar,</a:t>
            </a:r>
          </a:p>
          <a:p>
            <a:r>
              <a:rPr lang="tr-TR" dirty="0" smtClean="0"/>
              <a:t>Giyim alışkanlıklarında değişiklikler,</a:t>
            </a:r>
          </a:p>
          <a:p>
            <a:r>
              <a:rPr lang="tr-TR" dirty="0" smtClean="0"/>
              <a:t>Dış görünümünde ani değişiklikler,</a:t>
            </a:r>
          </a:p>
          <a:p>
            <a:r>
              <a:rPr lang="tr-TR" dirty="0" smtClean="0"/>
              <a:t>Oturmakta zorlanma ve tuvalet alışkanlıklarında ani değişiklikler</a:t>
            </a:r>
            <a:endParaRPr lang="tr-TR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Cinsel İstismarın Çocuklarda Bıraktığı Psikolojik Etkiler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Tekrarlayıcı, rahatsız edici düşünceler,</a:t>
            </a:r>
          </a:p>
          <a:p>
            <a:r>
              <a:rPr lang="tr-TR" dirty="0" smtClean="0"/>
              <a:t>Uykuya dalma güçlüğü, </a:t>
            </a:r>
          </a:p>
          <a:p>
            <a:r>
              <a:rPr lang="tr-TR" dirty="0" smtClean="0"/>
              <a:t>Olayla ilgili kabuslar,</a:t>
            </a:r>
          </a:p>
          <a:p>
            <a:r>
              <a:rPr lang="tr-TR" dirty="0" smtClean="0"/>
              <a:t>Öfke patlamaları ve saldırganlık,</a:t>
            </a:r>
          </a:p>
          <a:p>
            <a:r>
              <a:rPr lang="tr-TR" dirty="0" smtClean="0"/>
              <a:t>Konsantrasyon güçlüğü,</a:t>
            </a:r>
          </a:p>
          <a:p>
            <a:r>
              <a:rPr lang="tr-TR" dirty="0" smtClean="0"/>
              <a:t>Suçluluk ve utanç duyma,</a:t>
            </a:r>
          </a:p>
          <a:p>
            <a:r>
              <a:rPr lang="tr-TR" dirty="0" smtClean="0"/>
              <a:t>İçe kapanma, depresif belirtiler,</a:t>
            </a:r>
            <a:endParaRPr lang="tr-TR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Cinsel İstismarın Çocuklarda Bıraktığı Psikolojik Etkiler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480060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Olayı anımsatan nesnelere karşı yoğun psikolojik sıkıntı,</a:t>
            </a:r>
          </a:p>
          <a:p>
            <a:r>
              <a:rPr lang="tr-TR" dirty="0" smtClean="0"/>
              <a:t>Korku reaksiyonu,</a:t>
            </a:r>
          </a:p>
          <a:p>
            <a:r>
              <a:rPr lang="tr-TR" dirty="0" smtClean="0"/>
              <a:t>%50'sinde Travma Sonrası Stres Bozukluğu,</a:t>
            </a:r>
          </a:p>
          <a:p>
            <a:r>
              <a:rPr lang="tr-TR" dirty="0" smtClean="0"/>
              <a:t>Depresyon,</a:t>
            </a:r>
          </a:p>
          <a:p>
            <a:r>
              <a:rPr lang="tr-TR" dirty="0" smtClean="0"/>
              <a:t>Düşük benlik saygısı,</a:t>
            </a:r>
          </a:p>
          <a:p>
            <a:r>
              <a:rPr lang="tr-TR" dirty="0" smtClean="0"/>
              <a:t>İntihar davranışları,</a:t>
            </a:r>
          </a:p>
          <a:p>
            <a:r>
              <a:rPr lang="tr-TR" dirty="0" smtClean="0"/>
              <a:t>Damgalanmışlık hissi,</a:t>
            </a:r>
          </a:p>
          <a:p>
            <a:r>
              <a:rPr lang="tr-TR" dirty="0" smtClean="0"/>
              <a:t>Alkol ve madde kullanımı eşlik edebilmektedir.</a:t>
            </a:r>
            <a:endParaRPr lang="tr-TR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Cinsel İstismarın Çocuklarda Bıraktığı Davranışsal Etkiler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Aşırı temizlenme durumu ya da tam tersi,</a:t>
            </a:r>
          </a:p>
          <a:p>
            <a:r>
              <a:rPr lang="tr-TR" dirty="0" smtClean="0"/>
              <a:t>Evden kaçmak,</a:t>
            </a:r>
          </a:p>
          <a:p>
            <a:r>
              <a:rPr lang="tr-TR" dirty="0" smtClean="0"/>
              <a:t>İnsanlardan ve bazı yerlerden korkmak ve kaçmak,</a:t>
            </a:r>
          </a:p>
          <a:p>
            <a:r>
              <a:rPr lang="tr-TR" dirty="0" smtClean="0"/>
              <a:t>Okul ve disiplin problemleri, suça yönelme,</a:t>
            </a:r>
          </a:p>
          <a:p>
            <a:r>
              <a:rPr lang="tr-TR" dirty="0" smtClean="0"/>
              <a:t>Madde bağımlılığı, kendine zarar, intihar girişimleri,</a:t>
            </a:r>
          </a:p>
          <a:p>
            <a:r>
              <a:rPr lang="tr-TR" dirty="0" smtClean="0"/>
              <a:t>Kişiler arası ilişki kurma ve sosyal ilişkileri sürdürebilme becerilerinde bozulmalar.</a:t>
            </a:r>
            <a:endParaRPr lang="tr-TR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Çocuklar Yaşadıklarını Neden Anlatmak İstemezler?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2285992"/>
            <a:ext cx="7498080" cy="3514740"/>
          </a:xfrm>
        </p:spPr>
        <p:txBody>
          <a:bodyPr/>
          <a:lstStyle/>
          <a:p>
            <a:r>
              <a:rPr lang="tr-TR" dirty="0" smtClean="0"/>
              <a:t>Kendilerine inanılmayacağından korkarlar,</a:t>
            </a:r>
          </a:p>
          <a:p>
            <a:r>
              <a:rPr lang="tr-TR" dirty="0" smtClean="0"/>
              <a:t>Başlarının belaya gireceğinden korkarlar,</a:t>
            </a:r>
          </a:p>
          <a:p>
            <a:r>
              <a:rPr lang="tr-TR" dirty="0" smtClean="0"/>
              <a:t>İstismarcının tehditlerinden korkarlar,</a:t>
            </a:r>
          </a:p>
          <a:p>
            <a:r>
              <a:rPr lang="tr-TR" dirty="0" smtClean="0"/>
              <a:t>İstismarcıyı korumak isteyebilirler,</a:t>
            </a:r>
          </a:p>
          <a:p>
            <a:r>
              <a:rPr lang="tr-TR" dirty="0" smtClean="0"/>
              <a:t>Nasıl anlatılacağını bilmeyebilirler,</a:t>
            </a:r>
          </a:p>
          <a:p>
            <a:endParaRPr lang="tr-T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Çocuklar Yaşadıklarını Neden Anlatmak İstemezler?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857364"/>
            <a:ext cx="7862150" cy="4800600"/>
          </a:xfrm>
        </p:spPr>
        <p:txBody>
          <a:bodyPr/>
          <a:lstStyle/>
          <a:p>
            <a:r>
              <a:rPr lang="tr-TR" dirty="0" smtClean="0"/>
              <a:t>Cinsel davranışların yanlış olduğunu bilmeyebilirler,</a:t>
            </a:r>
          </a:p>
          <a:p>
            <a:r>
              <a:rPr lang="tr-TR" dirty="0" smtClean="0"/>
              <a:t>Anne-baba ve diğer yakınlar tarafından suçlanmaktan ve ağır biçimde cezalandırılmaktan korkarlar,</a:t>
            </a:r>
          </a:p>
          <a:p>
            <a:r>
              <a:rPr lang="tr-TR" dirty="0" smtClean="0"/>
              <a:t>Arkadaşları tarafından dışlanabileceklerinden korkarlar.</a:t>
            </a:r>
            <a:endParaRPr lang="tr-TR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Çocuk İhmali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İhmal, çocuğa bakmakla yükümlü kimsenin çocuğun gelişimi için gerekli ihtiyaçları karşılamaması veya bu ihtiyaçları dikkate almamasıdır. </a:t>
            </a:r>
          </a:p>
          <a:p>
            <a:r>
              <a:rPr lang="tr-TR" dirty="0" smtClean="0"/>
              <a:t>Bu ihtiyaçlar sağlık, eğitim, duygusal gelişim, beslenme, barınma, güvenli yaşam vb.</a:t>
            </a:r>
            <a:endParaRPr lang="tr-T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Peki Ne Oldu da Söylerler?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İstismarın derecesi, sıklığı artar ve çocuğu korkutursa,</a:t>
            </a:r>
          </a:p>
          <a:p>
            <a:r>
              <a:rPr lang="tr-TR" dirty="0" smtClean="0"/>
              <a:t>Cinsel istismardan korunmayla ilgili bilgi alırsa, </a:t>
            </a:r>
          </a:p>
          <a:p>
            <a:r>
              <a:rPr lang="tr-TR" dirty="0" smtClean="0"/>
              <a:t>Kendisine yapılanın doğru olmadığını fark ederse,</a:t>
            </a:r>
          </a:p>
          <a:p>
            <a:r>
              <a:rPr lang="tr-TR" dirty="0" smtClean="0"/>
              <a:t>Söylenmesi gerektiğini öğrenirse,</a:t>
            </a:r>
          </a:p>
          <a:p>
            <a:r>
              <a:rPr lang="tr-TR" dirty="0" smtClean="0"/>
              <a:t>Yakın bulduğu biri ile sırrını paylaşırsa,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Peki Ne Oldu da Söylerler?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Kardeşlerini korumak isterse (kendisinin ilk istismara uğradığı yaşa geldiklerinde),</a:t>
            </a:r>
          </a:p>
          <a:p>
            <a:r>
              <a:rPr lang="tr-TR" dirty="0" smtClean="0"/>
              <a:t>Ergenliğe gelmişse, hamilelikten korkarsa ya da cinsel yolla bulaşan hastalıklar hakkında bilgisi edinirse,</a:t>
            </a:r>
          </a:p>
          <a:p>
            <a:r>
              <a:rPr lang="tr-TR" dirty="0" smtClean="0"/>
              <a:t>İstismarcının baskısından kurtulmak isterse,</a:t>
            </a:r>
          </a:p>
          <a:p>
            <a:r>
              <a:rPr lang="tr-TR" dirty="0" smtClean="0"/>
              <a:t>Çocuk güvenebileceği ve kendisi ile yakından ilgilenen bir yetişkinle karşılaşırsa,</a:t>
            </a:r>
          </a:p>
          <a:p>
            <a:r>
              <a:rPr lang="tr-TR" dirty="0" smtClean="0"/>
              <a:t>Fiziksel bir yakınma (</a:t>
            </a:r>
            <a:r>
              <a:rPr lang="tr-TR" dirty="0" err="1" smtClean="0"/>
              <a:t>üriner</a:t>
            </a:r>
            <a:r>
              <a:rPr lang="tr-TR" dirty="0" smtClean="0"/>
              <a:t> enfeksiyon vb.) sonrası doktora giderse.</a:t>
            </a:r>
            <a:endParaRPr lang="tr-TR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582726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Çocuklarımızı Cinsel İstismardan Korumak İçin Nasıl Güçlendirebiliriz?</a:t>
            </a:r>
            <a:endParaRPr lang="tr-TR" sz="3600" dirty="0"/>
          </a:p>
        </p:txBody>
      </p:sp>
      <p:pic>
        <p:nvPicPr>
          <p:cNvPr id="11266" name="Picture 2" descr="C:\Users\pc7\Desktop\istismar\0013168_bedenim-bana-ai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71744"/>
            <a:ext cx="5286412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1. Cinsellik Konusunda Çocuklarınızı Bilgilendirin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1500174"/>
            <a:ext cx="7498080" cy="2714644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Çocuğun </a:t>
            </a:r>
            <a:r>
              <a:rPr lang="tr-TR" dirty="0" smtClean="0">
                <a:solidFill>
                  <a:srgbClr val="FF0000"/>
                </a:solidFill>
              </a:rPr>
              <a:t>sağlıklı bir cinsel bilgiye </a:t>
            </a:r>
            <a:r>
              <a:rPr lang="tr-TR" dirty="0" smtClean="0"/>
              <a:t>ve aile içerisinde </a:t>
            </a:r>
            <a:r>
              <a:rPr lang="tr-TR" dirty="0" smtClean="0">
                <a:solidFill>
                  <a:srgbClr val="FF0000"/>
                </a:solidFill>
              </a:rPr>
              <a:t>şartsız sevgiye </a:t>
            </a:r>
            <a:r>
              <a:rPr lang="tr-TR" dirty="0" smtClean="0"/>
              <a:t>ihtiyacı vardır.</a:t>
            </a:r>
          </a:p>
          <a:p>
            <a:r>
              <a:rPr lang="tr-TR" dirty="0" smtClean="0"/>
              <a:t>Cinsel konuları paylaşmaktan çocuklarınızın sorularını cevaplamaktan çekinmeyin.</a:t>
            </a:r>
          </a:p>
          <a:p>
            <a:r>
              <a:rPr lang="tr-TR" dirty="0" smtClean="0"/>
              <a:t>Gelişim dönemlerine uygun bilgiler verin.</a:t>
            </a:r>
          </a:p>
        </p:txBody>
      </p:sp>
      <p:pic>
        <p:nvPicPr>
          <p:cNvPr id="1026" name="Picture 2" descr="C:\Users\pc7\Desktop\istismar\ÇOCUĞU+CİNSEL+KONULARDA+BİLGİLENDİR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14818"/>
            <a:ext cx="5572164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2-Güvenliklerini Sağlamayı Öğretin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1857364"/>
            <a:ext cx="7498080" cy="4800600"/>
          </a:xfrm>
        </p:spPr>
        <p:txBody>
          <a:bodyPr/>
          <a:lstStyle/>
          <a:p>
            <a:r>
              <a:rPr lang="tr-TR" dirty="0" smtClean="0"/>
              <a:t>Çocuklara güvende olma hakları olduğunu ve kimsenin bunu ellerinden alamayacağını söyleyin.</a:t>
            </a:r>
          </a:p>
          <a:p>
            <a:r>
              <a:rPr lang="tr-TR" dirty="0" smtClean="0"/>
              <a:t>Çocuklarınıza,  güvenliklerini korumak için gerekirse kendilerine zarar veren kişiden kaçmak, yüksek sesle bağırmak ve onu tekmelemek gibi bazı kural dışı davranışlarda bulunabileceklerini anlatın.</a:t>
            </a:r>
            <a:endParaRPr lang="tr-T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2-Güvenliklerini Sağlamayı Öğretin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Ebeveynler çocuklarına şu şekilde hitap </a:t>
            </a:r>
          </a:p>
          <a:p>
            <a:pPr>
              <a:buNone/>
            </a:pPr>
            <a:r>
              <a:rPr lang="tr-TR" dirty="0" smtClean="0"/>
              <a:t>edebilirler:</a:t>
            </a:r>
          </a:p>
          <a:p>
            <a:r>
              <a:rPr lang="tr-TR" dirty="0" smtClean="0"/>
              <a:t>İnşaatlarda, boş, terk edilmiş evlerde, bodrumlarda,  ailenin bilgisi olmadan oynamamalısın.</a:t>
            </a:r>
          </a:p>
          <a:p>
            <a:r>
              <a:rPr lang="tr-TR" dirty="0" smtClean="0"/>
              <a:t>Ailenden izinsiz arkadaş ve komşu evlerine gitmemen gerekir.</a:t>
            </a:r>
          </a:p>
          <a:p>
            <a:r>
              <a:rPr lang="tr-TR" dirty="0" smtClean="0"/>
              <a:t>Çevrede kötü insanlar olabilir ve seni kandırmak için çeşitli hikayeler anlatabilirler ama buna inanmaman gerekir. </a:t>
            </a:r>
          </a:p>
          <a:p>
            <a:r>
              <a:rPr lang="tr-TR" dirty="0" smtClean="0"/>
              <a:t>“Annen kaza geçirdi; ben doktorum,seni yanına götüreceğim” vb…</a:t>
            </a:r>
            <a:endParaRPr lang="tr-TR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3-Bedenlerini Korumayı Öğretin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2000240"/>
            <a:ext cx="7790712" cy="4248160"/>
          </a:xfrm>
        </p:spPr>
        <p:txBody>
          <a:bodyPr/>
          <a:lstStyle/>
          <a:p>
            <a:pPr algn="just"/>
            <a:r>
              <a:rPr lang="tr-TR" dirty="0" smtClean="0"/>
              <a:t>Çocuklarınıza bedenlerinin kendilerine ait olduğunu, özellikle iç çamaşırları ile kapatılan bölgelerin çok özel bölgeler olduğunu ve kimsenin bu bölgelere dokunma hakkının olmadığını öğretin.</a:t>
            </a:r>
          </a:p>
          <a:p>
            <a:pPr algn="just"/>
            <a:r>
              <a:rPr lang="tr-TR" dirty="0" smtClean="0"/>
              <a:t>Dokunulmayı reddetmeyi ve sınırlar koymayı öğretin.</a:t>
            </a:r>
            <a:endParaRPr lang="tr-TR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İyi Dokunma–Kötü Dokunma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1447800"/>
            <a:ext cx="7929586" cy="4267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İyi Dokunma; </a:t>
            </a:r>
            <a:r>
              <a:rPr lang="tr-TR" dirty="0" smtClean="0"/>
              <a:t>Sevdiğin kişilerin sarılması ve </a:t>
            </a:r>
          </a:p>
          <a:p>
            <a:pPr>
              <a:buNone/>
            </a:pPr>
            <a:r>
              <a:rPr lang="tr-TR" dirty="0" smtClean="0"/>
              <a:t>öpmesi güzel bir şeydir.</a:t>
            </a:r>
          </a:p>
          <a:p>
            <a:r>
              <a:rPr lang="tr-TR" dirty="0" smtClean="0"/>
              <a:t>Uyandığında annenin sana sarılması ve öpmesi.</a:t>
            </a:r>
          </a:p>
          <a:p>
            <a:r>
              <a:rPr lang="tr-TR" dirty="0" smtClean="0"/>
              <a:t>Babanın iyi geceler dilemek için sarılması ve öpmesi.</a:t>
            </a:r>
          </a:p>
          <a:p>
            <a:r>
              <a:rPr lang="tr-TR" dirty="0" smtClean="0"/>
              <a:t>Anneanne ve dedenin torunlarını kucaklaması ve öpmesi gibi.</a:t>
            </a:r>
            <a:endParaRPr lang="tr-TR" dirty="0"/>
          </a:p>
        </p:txBody>
      </p:sp>
      <p:pic>
        <p:nvPicPr>
          <p:cNvPr id="11266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ötü dokunuş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786742" cy="542926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İyi Dokunma–Kötü Dokunma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4815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Kötü Dokunma; </a:t>
            </a:r>
            <a:r>
              <a:rPr lang="tr-TR" sz="3100" b="1" dirty="0" smtClean="0"/>
              <a:t>Kendini rahatsız hissetmene </a:t>
            </a:r>
          </a:p>
          <a:p>
            <a:pPr>
              <a:buNone/>
            </a:pPr>
            <a:r>
              <a:rPr lang="tr-TR" sz="3100" b="1" dirty="0" smtClean="0"/>
              <a:t>neden olan dokunmalar genellikle kötü </a:t>
            </a:r>
          </a:p>
          <a:p>
            <a:pPr>
              <a:buNone/>
            </a:pPr>
            <a:r>
              <a:rPr lang="tr-TR" sz="3100" b="1" dirty="0" smtClean="0"/>
              <a:t>dokunmalardır.</a:t>
            </a:r>
          </a:p>
          <a:p>
            <a:r>
              <a:rPr lang="tr-TR" sz="3100" b="1" dirty="0" smtClean="0"/>
              <a:t>Birisi sana istemediğin bir şekilde dokunduğunda bunu gizlemek zorunda değilsin.</a:t>
            </a:r>
          </a:p>
          <a:p>
            <a:r>
              <a:rPr lang="tr-TR" sz="3100" b="1" dirty="0" smtClean="0"/>
              <a:t>Kendinin kötü olduğunu düşünme. </a:t>
            </a:r>
          </a:p>
          <a:p>
            <a:r>
              <a:rPr lang="tr-TR" sz="3100" b="1" dirty="0" smtClean="0"/>
              <a:t>Kötü olan sen değil, sana kötü bir şekilde dokunan kişidir.</a:t>
            </a:r>
          </a:p>
          <a:p>
            <a:r>
              <a:rPr lang="tr-TR" sz="3100" b="1" dirty="0" smtClean="0"/>
              <a:t>Bedenin sana aittir. </a:t>
            </a:r>
          </a:p>
          <a:p>
            <a:r>
              <a:rPr lang="tr-TR" sz="3100" b="1" dirty="0" smtClean="0"/>
              <a:t>Sen istemiyorsan kimse sana dokunmamalıdır.</a:t>
            </a:r>
          </a:p>
          <a:p>
            <a:r>
              <a:rPr lang="tr-TR" sz="3100" b="1" dirty="0" smtClean="0">
                <a:solidFill>
                  <a:srgbClr val="FF0000"/>
                </a:solidFill>
              </a:rPr>
              <a:t>Kötü dokunmanın ne olduğunu bilmek ister misin?</a:t>
            </a:r>
            <a:endParaRPr lang="tr-TR" sz="3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İyi Dokunma–Kötü Dokunma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/>
          </a:bodyPr>
          <a:lstStyle/>
          <a:p>
            <a:r>
              <a:rPr lang="tr-TR" dirty="0" smtClean="0"/>
              <a:t>Canını acıtan dokunma kötü dokunmadır.</a:t>
            </a:r>
          </a:p>
          <a:p>
            <a:r>
              <a:rPr lang="tr-TR" dirty="0" smtClean="0"/>
              <a:t>Dokunulmasını istemediğin halde sana dokunulursa bu bir kötü dokunmadır.</a:t>
            </a:r>
          </a:p>
          <a:p>
            <a:r>
              <a:rPr lang="tr-TR" dirty="0" smtClean="0"/>
              <a:t>Dokunma seni korkutuyor ve sinirlendiriyorsa bu bir kötü dokunmadır.</a:t>
            </a:r>
          </a:p>
          <a:p>
            <a:r>
              <a:rPr lang="tr-TR" dirty="0" smtClean="0"/>
              <a:t>Dokunan kişi bunu hiç kimseye söylememeni istiyorsa ve seni tehdit ediyorsa bu bir kötü dokunmadır.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İhmal Çeşitleri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Fiziksel ihmal</a:t>
            </a:r>
          </a:p>
          <a:p>
            <a:r>
              <a:rPr lang="tr-TR" dirty="0" smtClean="0"/>
              <a:t>Eğitimsel ihmal</a:t>
            </a:r>
          </a:p>
          <a:p>
            <a:r>
              <a:rPr lang="tr-TR" dirty="0" smtClean="0"/>
              <a:t>Duygusal ihmal</a:t>
            </a:r>
            <a:endParaRPr lang="tr-TR" dirty="0"/>
          </a:p>
        </p:txBody>
      </p:sp>
      <p:pic>
        <p:nvPicPr>
          <p:cNvPr id="2050" name="Picture 2" descr="C:\Users\pc7\Desktop\istismar\family-violence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71810"/>
            <a:ext cx="4268813" cy="363539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4-’Hayır’ Demeyi Öğretin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Çocuklara herhangi birisi onları incitmeye kalkarsa hayır demeleri gerektiğini söyleyin.</a:t>
            </a:r>
          </a:p>
          <a:p>
            <a:r>
              <a:rPr lang="tr-TR" dirty="0" smtClean="0"/>
              <a:t>Çünkü bir çok çocuğa büyüklerin söylediklerine itaat etmeleri öğretilmiştir.</a:t>
            </a:r>
            <a:endParaRPr lang="tr-TR" dirty="0"/>
          </a:p>
        </p:txBody>
      </p:sp>
      <p:pic>
        <p:nvPicPr>
          <p:cNvPr id="12290" name="Picture 2" descr="C:\Users\pc7\Desktop\istismar\hayir-diyebilm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256"/>
            <a:ext cx="6432822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/>
          <a:lstStyle/>
          <a:p>
            <a:r>
              <a:rPr lang="tr-TR" b="1" dirty="0" smtClean="0"/>
              <a:t>5-Yardım İstemeyi Öğretin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000108"/>
            <a:ext cx="8001024" cy="4800600"/>
          </a:xfrm>
        </p:spPr>
        <p:txBody>
          <a:bodyPr/>
          <a:lstStyle/>
          <a:p>
            <a:r>
              <a:rPr lang="tr-TR" dirty="0" smtClean="0"/>
              <a:t>Biri onlara kötü, rahatsız edici bir şey yaparsa uzman bir kişiden ya da aile içinde güvendiklerinden yardım istemeyi öğretin.</a:t>
            </a:r>
          </a:p>
          <a:p>
            <a:r>
              <a:rPr lang="tr-TR" dirty="0" smtClean="0"/>
              <a:t>Onlara sizinle her türlü sorunu paylaşabileceği inancını yerleştirin.</a:t>
            </a:r>
          </a:p>
        </p:txBody>
      </p:sp>
      <p:pic>
        <p:nvPicPr>
          <p:cNvPr id="13314" name="Picture 2" descr="C:\Users\pc7\Desktop\istismar\22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143380"/>
            <a:ext cx="6643734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85852" y="285728"/>
            <a:ext cx="7498080" cy="3357562"/>
          </a:xfrm>
        </p:spPr>
        <p:txBody>
          <a:bodyPr/>
          <a:lstStyle/>
          <a:p>
            <a:r>
              <a:rPr lang="tr-TR" dirty="0" smtClean="0"/>
              <a:t>Çocukların söylediklerini kulak ardı etmeyin.</a:t>
            </a:r>
          </a:p>
          <a:p>
            <a:r>
              <a:rPr lang="tr-TR" dirty="0" smtClean="0"/>
              <a:t>Çocuğunuza inanın eğer yardım istiyorsa bunu geri çevirmeyin. </a:t>
            </a:r>
          </a:p>
          <a:p>
            <a:r>
              <a:rPr lang="tr-TR" dirty="0" smtClean="0"/>
              <a:t>Çocuklar bu konularda yalan söylemezler.</a:t>
            </a:r>
            <a:endParaRPr lang="tr-TR" dirty="0"/>
          </a:p>
        </p:txBody>
      </p:sp>
      <p:pic>
        <p:nvPicPr>
          <p:cNvPr id="14338" name="Picture 2" descr="C:\Users\pc7\Desktop\istismar\42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14752"/>
            <a:ext cx="8143900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6-Her Zaman Sır Saklanmayacağını Öğretin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05303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Hiç kimsenin, özel yerlerine dokunmaya hakkı yoktur. Hiç kimsenin, kendi özel yerlerine dokundurtmaya da hakkı yoktur. </a:t>
            </a:r>
          </a:p>
          <a:p>
            <a:r>
              <a:rPr lang="tr-TR" dirty="0" smtClean="0"/>
              <a:t>Bu saklanacak bir sır değildir. </a:t>
            </a:r>
          </a:p>
          <a:p>
            <a:r>
              <a:rPr lang="tr-TR" dirty="0" smtClean="0"/>
              <a:t>Anlatmama sözü vermiş olsan bile böyle bir şey olursa anlatmalısın. </a:t>
            </a:r>
          </a:p>
          <a:p>
            <a:r>
              <a:rPr lang="tr-TR" dirty="0" smtClean="0"/>
              <a:t>Mutlaka söylemelisin. </a:t>
            </a:r>
          </a:p>
          <a:p>
            <a:r>
              <a:rPr lang="tr-TR" dirty="0" smtClean="0"/>
              <a:t>Sır saklaman gerektiği doğrudur.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Ama bu saklanmaması gereken              kötü bir sırdır.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122" name="Picture 2" descr="kötü dokunma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857628"/>
            <a:ext cx="1905000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Bu bilgileri çocuğa verirken çok dikkatli olmamız gerekmektedir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2357430"/>
            <a:ext cx="7712394" cy="3714776"/>
          </a:xfrm>
        </p:spPr>
        <p:txBody>
          <a:bodyPr/>
          <a:lstStyle/>
          <a:p>
            <a:r>
              <a:rPr lang="tr-TR" dirty="0" smtClean="0"/>
              <a:t>Panik havasında sıkça yapılan hatırlatmalarla verilen bilgiler çocukları insanlardan korkan, her şeye şüpheyle bakan saplantılı kişilikler haline getirebilmektedir.</a:t>
            </a:r>
            <a:endParaRPr lang="tr-T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4414" y="785794"/>
            <a:ext cx="778383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/>
              <a:t>GÖRMEZDEN GELMEYİN SUÇA ORTAK OLMAYIN!!!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85852" y="2000240"/>
            <a:ext cx="7498080" cy="2214578"/>
          </a:xfrm>
        </p:spPr>
        <p:txBody>
          <a:bodyPr/>
          <a:lstStyle/>
          <a:p>
            <a:r>
              <a:rPr lang="tr-TR" dirty="0" smtClean="0"/>
              <a:t>Her vatandaş çocuğa karşı işlenmekte olan istismar suçunu bildirmekle yükümlüdür.</a:t>
            </a:r>
            <a:endParaRPr lang="tr-TR" dirty="0"/>
          </a:p>
        </p:txBody>
      </p:sp>
      <p:pic>
        <p:nvPicPr>
          <p:cNvPr id="15362" name="Picture 2" descr="C:\Users\pc7\Desktop\istismar\hakim-cekic-600x29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876"/>
            <a:ext cx="7620000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T.C.K. MADDE 278</a:t>
            </a:r>
            <a:r>
              <a:rPr lang="tr-TR" alt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-279</a:t>
            </a:r>
            <a:r>
              <a:rPr lang="en-GB" alt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1000"/>
              </a:lnSpc>
            </a:pPr>
            <a:r>
              <a:rPr lang="tr-TR" alt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Suçu bildirmeme </a:t>
            </a:r>
          </a:p>
          <a:p>
            <a:pPr algn="just">
              <a:lnSpc>
                <a:spcPct val="91000"/>
              </a:lnSpc>
            </a:pP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Madde 278-(1) İşlenmekte olan bir suçu yetkili makamlara bildirmeyen kişi, </a:t>
            </a:r>
            <a:r>
              <a:rPr lang="tr-TR" altLang="tr-TR" u="sng" dirty="0" smtClean="0">
                <a:latin typeface="Times New Roman" pitchFamily="18" charset="0"/>
                <a:cs typeface="Times New Roman" pitchFamily="18" charset="0"/>
              </a:rPr>
              <a:t>bir yıla kadar hapis cezası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 ile cezalandırılır</a:t>
            </a:r>
            <a:r>
              <a:rPr lang="tr-TR" altLang="tr-TR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tr-TR" alt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Kamu görevlisinin suçu bildirmemesi </a:t>
            </a:r>
          </a:p>
          <a:p>
            <a:pPr algn="just">
              <a:lnSpc>
                <a:spcPct val="91000"/>
              </a:lnSpc>
            </a:pP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Madde 279-(1) Kamu adına soruşturma ve kovuşturmayı gerektiren bir suçun işlendiğini </a:t>
            </a:r>
            <a:r>
              <a:rPr lang="tr-TR" altLang="tr-TR" u="sng" dirty="0" smtClean="0">
                <a:latin typeface="Times New Roman" pitchFamily="18" charset="0"/>
                <a:cs typeface="Times New Roman" pitchFamily="18" charset="0"/>
              </a:rPr>
              <a:t>göreviyle bağlantılı olarak öğrenip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 de yetkili makamlara bildirimde bulunmayı ihmal eden veya bu hususta gecikme gösteren kamu görevlisi, </a:t>
            </a:r>
            <a:r>
              <a:rPr lang="tr-TR" altLang="tr-T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altı aydan iki yıla kadar hapis cezası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 ile cezalandırılır.</a:t>
            </a:r>
          </a:p>
          <a:p>
            <a:endParaRPr lang="tr-TR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4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Unutmayalım ki..</a:t>
            </a:r>
            <a:br>
              <a:rPr lang="tr-TR" altLang="tr-TR" sz="4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İstismar olayında çocuklar </a:t>
            </a: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masumdurlar.</a:t>
            </a:r>
            <a:endParaRPr lang="tr-TR" alt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İstismar olayından dolayı </a:t>
            </a: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asla </a:t>
            </a:r>
          </a:p>
          <a:p>
            <a:pPr>
              <a:buNone/>
            </a:pP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suçlanamazlar.</a:t>
            </a:r>
          </a:p>
          <a:p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Çocukları asla suçlamayınız; çünkü onlar </a:t>
            </a:r>
          </a:p>
          <a:p>
            <a:pPr>
              <a:buNone/>
            </a:pP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hem kanun önünde hem toplum nezdinde hem </a:t>
            </a:r>
          </a:p>
          <a:p>
            <a:pPr>
              <a:buNone/>
            </a:pP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anne babanın gözünde </a:t>
            </a: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ÇOCUKTURLAR.</a:t>
            </a:r>
          </a:p>
          <a:p>
            <a:pPr algn="just"/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Yaşanan olayların sonuçlarını tam olarak </a:t>
            </a:r>
          </a:p>
          <a:p>
            <a:pPr algn="just">
              <a:buNone/>
            </a:pP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kavrayacak kapasitede değillerdir. </a:t>
            </a:r>
          </a:p>
          <a:p>
            <a:pPr marL="0" indent="0" algn="just">
              <a:buNone/>
            </a:pPr>
            <a:r>
              <a:rPr lang="tr-TR" altLang="tr-T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tr-TR" altLang="tr-TR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çünkü onlar çocukturlar.</a:t>
            </a:r>
          </a:p>
          <a:p>
            <a:endParaRPr lang="tr-T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071538" y="1857364"/>
            <a:ext cx="4625607" cy="20796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4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57686" y="3857628"/>
            <a:ext cx="4468818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4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57686" y="3500438"/>
            <a:ext cx="1340644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400"/>
          </a:p>
        </p:txBody>
      </p:sp>
      <p:sp>
        <p:nvSpPr>
          <p:cNvPr id="9" name="TextBox 8"/>
          <p:cNvSpPr txBox="1"/>
          <p:nvPr/>
        </p:nvSpPr>
        <p:spPr>
          <a:xfrm>
            <a:off x="4357686" y="4500570"/>
            <a:ext cx="377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Rehberlik Hizmetleri Bölümü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598" y="2714620"/>
            <a:ext cx="3726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000" b="1" dirty="0" smtClean="0">
                <a:solidFill>
                  <a:schemeClr val="bg1"/>
                </a:solidFill>
                <a:latin typeface="+mj-lt"/>
              </a:rPr>
              <a:t>Silvan Rehberlik ve </a:t>
            </a:r>
            <a:r>
              <a:rPr lang="tr-TR" sz="2000" b="1" dirty="0" smtClean="0">
                <a:solidFill>
                  <a:schemeClr val="bg1"/>
                </a:solidFill>
                <a:latin typeface="+mj-lt"/>
              </a:rPr>
              <a:t>Araştırma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  <a:latin typeface="+mj-lt"/>
              </a:rPr>
              <a:t>Merkezi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928662" y="5357826"/>
            <a:ext cx="721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Dinlediğiniz İçin TEŞEKKÜRLER…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Fiziksel İhmal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/>
          <a:lstStyle/>
          <a:p>
            <a:r>
              <a:rPr lang="tr-TR" dirty="0" smtClean="0"/>
              <a:t>Çocuğun temel tıbbi ihtiyaçlarının karşılanmaması</a:t>
            </a:r>
          </a:p>
          <a:p>
            <a:r>
              <a:rPr lang="tr-TR" dirty="0" smtClean="0"/>
              <a:t>Çocuğa düzenli ve besleyici öğünlerin verilmemesi</a:t>
            </a:r>
          </a:p>
          <a:p>
            <a:r>
              <a:rPr lang="tr-TR" dirty="0" smtClean="0"/>
              <a:t>Çocuğa temiz ve yeterli giysinin sağlanmaması</a:t>
            </a:r>
          </a:p>
          <a:p>
            <a:r>
              <a:rPr lang="tr-TR" dirty="0" smtClean="0"/>
              <a:t>Çocuğun uzun süre yalnız bırakılması</a:t>
            </a:r>
          </a:p>
          <a:p>
            <a:r>
              <a:rPr lang="tr-TR" dirty="0" smtClean="0"/>
              <a:t>Çocuğun gece geç saatlere kadar nerede olduğunun bilinmemesi ve umursanmaması</a:t>
            </a:r>
            <a:endParaRPr lang="tr-T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0" y="5714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Eğitimsel İhmal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Çocuğun zorunlu eğitim çağına gelmesine rağmen okula gönderilmemesi</a:t>
            </a:r>
            <a:endParaRPr lang="tr-TR" dirty="0"/>
          </a:p>
        </p:txBody>
      </p:sp>
      <p:pic>
        <p:nvPicPr>
          <p:cNvPr id="3074" name="Picture 2" descr="C:\Users\pc7\Desktop\istismar\Eğitimsel+ihmal+nedir+Çocuğun+zorunlu+eğitim+çağına+gelmesine+rağmen+okula+gönderilmeme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Duygusal İhmal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071546"/>
            <a:ext cx="7855270" cy="48006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Çocuğa yetersiz ilgi ve şefkat göstermek</a:t>
            </a:r>
          </a:p>
          <a:p>
            <a:r>
              <a:rPr lang="tr-TR" dirty="0" smtClean="0"/>
              <a:t>Çocuğun aile içinde şiddet ve kötü muameleye şahit olmasına izin vermek</a:t>
            </a:r>
          </a:p>
          <a:p>
            <a:r>
              <a:rPr lang="tr-TR" dirty="0" smtClean="0"/>
              <a:t>Çocuğun madde kullanmasına izin vermek</a:t>
            </a:r>
          </a:p>
          <a:p>
            <a:r>
              <a:rPr lang="tr-TR" dirty="0" smtClean="0"/>
              <a:t>Çocuğun suç işleme, saldırganlık gibi davranışlarına </a:t>
            </a:r>
          </a:p>
          <a:p>
            <a:pPr>
              <a:buNone/>
            </a:pPr>
            <a:r>
              <a:rPr lang="tr-TR" dirty="0" smtClean="0"/>
              <a:t>destek olmak ya </a:t>
            </a:r>
          </a:p>
          <a:p>
            <a:pPr>
              <a:buNone/>
            </a:pPr>
            <a:r>
              <a:rPr lang="tr-TR" dirty="0" smtClean="0"/>
              <a:t>da bu davranışları </a:t>
            </a:r>
          </a:p>
          <a:p>
            <a:pPr>
              <a:buNone/>
            </a:pPr>
            <a:r>
              <a:rPr lang="tr-TR" dirty="0" smtClean="0"/>
              <a:t>görmezden gelmek</a:t>
            </a:r>
            <a:endParaRPr lang="tr-TR" dirty="0"/>
          </a:p>
        </p:txBody>
      </p:sp>
      <p:pic>
        <p:nvPicPr>
          <p:cNvPr id="4098" name="Picture 2" descr="C:\Users\pc7\Desktop\istismar\cocukistismari23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86186"/>
            <a:ext cx="4714876" cy="30718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Bir Çocuğun İhmal Edildiğini                 Nasıl Anlarız?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Okul devamsızlığı çok fazlaysa</a:t>
            </a:r>
          </a:p>
          <a:p>
            <a:r>
              <a:rPr lang="tr-TR" dirty="0" smtClean="0"/>
              <a:t>Sürekli pis giyiniyor ve kötü kokuyorsa</a:t>
            </a:r>
          </a:p>
          <a:p>
            <a:r>
              <a:rPr lang="tr-TR" dirty="0" smtClean="0"/>
              <a:t>Vücudu aşırı derecede zayıf düşmüşse</a:t>
            </a:r>
          </a:p>
          <a:p>
            <a:r>
              <a:rPr lang="tr-TR" dirty="0" smtClean="0"/>
              <a:t>Yemek veya para için dilencilik yapıyor veya çalışıyorsa</a:t>
            </a:r>
          </a:p>
          <a:p>
            <a:r>
              <a:rPr lang="tr-TR" dirty="0" smtClean="0"/>
              <a:t>Tıbbi destekten mahrumsa</a:t>
            </a:r>
          </a:p>
          <a:p>
            <a:r>
              <a:rPr lang="tr-TR" dirty="0" smtClean="0"/>
              <a:t>Madde kullanımı,kendine zarar verme gibi alışkanlıkları varsa 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çocuğun ihmale maruz kaldığını düşünebiliriz.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Çocuk İhmalinde Risk                      Faktörleri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Cehalet, bilgi eksikliği</a:t>
            </a:r>
          </a:p>
          <a:p>
            <a:r>
              <a:rPr lang="tr-TR" dirty="0" smtClean="0"/>
              <a:t>Yetersiz </a:t>
            </a:r>
            <a:r>
              <a:rPr lang="tr-TR" dirty="0" err="1" smtClean="0"/>
              <a:t>sosyo</a:t>
            </a:r>
            <a:r>
              <a:rPr lang="tr-TR" dirty="0" smtClean="0"/>
              <a:t>-ekonomik koşullar</a:t>
            </a:r>
          </a:p>
          <a:p>
            <a:r>
              <a:rPr lang="tr-TR" dirty="0" smtClean="0"/>
              <a:t>Aile içi şiddetin varlığı</a:t>
            </a:r>
          </a:p>
          <a:p>
            <a:r>
              <a:rPr lang="tr-TR" dirty="0" smtClean="0"/>
              <a:t>Ebeveynlerin geçmişte gördükleri kötü muamele</a:t>
            </a:r>
          </a:p>
          <a:p>
            <a:r>
              <a:rPr lang="tr-TR" dirty="0" smtClean="0"/>
              <a:t>Ebeveynlerin madde bağımlılığı</a:t>
            </a:r>
          </a:p>
          <a:p>
            <a:r>
              <a:rPr lang="tr-TR" dirty="0" smtClean="0"/>
              <a:t>Çocuğun tek bir ebeveyn ile yaşaması</a:t>
            </a:r>
          </a:p>
          <a:p>
            <a:r>
              <a:rPr lang="tr-TR" dirty="0" smtClean="0"/>
              <a:t>Yetersiz sosyal destek</a:t>
            </a:r>
            <a:endParaRPr lang="tr-T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443</TotalTime>
  <Words>1589</Words>
  <PresentationFormat>Ekran Gösterisi (4:3)</PresentationFormat>
  <Paragraphs>254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Gündönümü</vt:lpstr>
      <vt:lpstr>ÇOCUK İHMALİ VE İSTİSMARI</vt:lpstr>
      <vt:lpstr>ÇOCUK KAVRAMI VE ÇOCUK HAKLARI</vt:lpstr>
      <vt:lpstr>Çocuk İhmali</vt:lpstr>
      <vt:lpstr>İhmal Çeşitleri</vt:lpstr>
      <vt:lpstr>Fiziksel İhmal</vt:lpstr>
      <vt:lpstr>Eğitimsel İhmal </vt:lpstr>
      <vt:lpstr>Duygusal İhmal</vt:lpstr>
      <vt:lpstr>Bir Çocuğun İhmal Edildiğini                 Nasıl Anlarız?</vt:lpstr>
      <vt:lpstr>Çocuk İhmalinde Risk                      Faktörleri</vt:lpstr>
      <vt:lpstr> İhmalin Çocuk Üzerindeki              Etkileri Nelerdir?</vt:lpstr>
      <vt:lpstr>Çocuk İstismarı</vt:lpstr>
      <vt:lpstr>İstismar Çeşitleri</vt:lpstr>
      <vt:lpstr>Fiziksel İstismar</vt:lpstr>
      <vt:lpstr>Fiziksel İstismar</vt:lpstr>
      <vt:lpstr>Duygusal İstismar</vt:lpstr>
      <vt:lpstr>Duygusal İstismar Türleri</vt:lpstr>
      <vt:lpstr>Duygusal İstismar Türleri</vt:lpstr>
      <vt:lpstr>Ekonomik İstismar</vt:lpstr>
      <vt:lpstr>Cinsel İstismar</vt:lpstr>
      <vt:lpstr>Cinsel İstismar</vt:lpstr>
      <vt:lpstr>Çocukla İlgili Risk Etmenleri </vt:lpstr>
      <vt:lpstr>Aile İle İlgili Risk Etmenleri</vt:lpstr>
      <vt:lpstr>Aile İle İlgili Risk Etmenleri</vt:lpstr>
      <vt:lpstr>Cinsel İstismarın Çocuklarda Bıraktığı Fiziksel Etkiler</vt:lpstr>
      <vt:lpstr>Cinsel İstismarın Çocuklarda Bıraktığı Psikolojik Etkiler</vt:lpstr>
      <vt:lpstr>Cinsel İstismarın Çocuklarda Bıraktığı Psikolojik Etkiler</vt:lpstr>
      <vt:lpstr>Cinsel İstismarın Çocuklarda Bıraktığı Davranışsal Etkiler</vt:lpstr>
      <vt:lpstr>Çocuklar Yaşadıklarını Neden Anlatmak İstemezler?</vt:lpstr>
      <vt:lpstr>Çocuklar Yaşadıklarını Neden Anlatmak İstemezler?</vt:lpstr>
      <vt:lpstr>Peki Ne Oldu da Söylerler?</vt:lpstr>
      <vt:lpstr>Peki Ne Oldu da Söylerler?</vt:lpstr>
      <vt:lpstr>Çocuklarımızı Cinsel İstismardan Korumak İçin Nasıl Güçlendirebiliriz?</vt:lpstr>
      <vt:lpstr>1. Cinsellik Konusunda Çocuklarınızı Bilgilendirin</vt:lpstr>
      <vt:lpstr>2-Güvenliklerini Sağlamayı Öğretin</vt:lpstr>
      <vt:lpstr>2-Güvenliklerini Sağlamayı Öğretin</vt:lpstr>
      <vt:lpstr>3-Bedenlerini Korumayı Öğretin</vt:lpstr>
      <vt:lpstr>İyi Dokunma–Kötü Dokunma</vt:lpstr>
      <vt:lpstr>İyi Dokunma–Kötü Dokunma</vt:lpstr>
      <vt:lpstr>İyi Dokunma–Kötü Dokunma</vt:lpstr>
      <vt:lpstr>4-’Hayır’ Demeyi Öğretin</vt:lpstr>
      <vt:lpstr>5-Yardım İstemeyi Öğretin</vt:lpstr>
      <vt:lpstr>Slayt 42</vt:lpstr>
      <vt:lpstr>6-Her Zaman Sır Saklanmayacağını Öğretin</vt:lpstr>
      <vt:lpstr>Bu bilgileri çocuğa verirken çok dikkatli olmamız gerekmektedir</vt:lpstr>
      <vt:lpstr>GÖRMEZDEN GELMEYİN SUÇA ORTAK OLMAYIN!!! </vt:lpstr>
      <vt:lpstr>T.C.K. MADDE 278-279 </vt:lpstr>
      <vt:lpstr>Unutmayalım ki.. </vt:lpstr>
      <vt:lpstr>Slayt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İHMALİ VE İSTİSMARI</dc:title>
  <dc:creator>pc7</dc:creator>
  <cp:lastModifiedBy>pc7</cp:lastModifiedBy>
  <cp:revision>50</cp:revision>
  <dcterms:created xsi:type="dcterms:W3CDTF">2017-12-25T21:06:19Z</dcterms:created>
  <dcterms:modified xsi:type="dcterms:W3CDTF">2019-09-04T07:59:35Z</dcterms:modified>
</cp:coreProperties>
</file>