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2" r:id="rId15"/>
    <p:sldId id="275" r:id="rId16"/>
    <p:sldId id="274" r:id="rId17"/>
    <p:sldId id="276" r:id="rId18"/>
    <p:sldId id="277" r:id="rId19"/>
    <p:sldId id="278" r:id="rId20"/>
    <p:sldId id="279" r:id="rId21"/>
    <p:sldId id="280" r:id="rId22"/>
    <p:sldId id="283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32" autoAdjust="0"/>
    <p:restoredTop sz="94660"/>
  </p:normalViewPr>
  <p:slideViewPr>
    <p:cSldViewPr>
      <p:cViewPr varScale="1">
        <p:scale>
          <a:sx n="68" d="100"/>
          <a:sy n="6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2139-892D-4319-A11F-390137026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34883-7EEB-46A1-A731-9EB0F27FF489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B8AB8-B1E5-47AE-8401-AD295CECBF4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521954"/>
            <a:ext cx="5105400" cy="2895600"/>
          </a:xfrm>
        </p:spPr>
        <p:txBody>
          <a:bodyPr/>
          <a:lstStyle/>
          <a:p>
            <a:pPr algn="ctr"/>
            <a:r>
              <a:rPr lang="tr-TR" sz="4400" dirty="0" smtClean="0">
                <a:solidFill>
                  <a:srgbClr val="FFFF00"/>
                </a:solidFill>
                <a:latin typeface="Algerian" pitchFamily="82" charset="0"/>
              </a:rPr>
              <a:t>ETKİLİ ve VERİMLİ DERS ÇALIŞMA YÖNTEMLERİ </a:t>
            </a:r>
            <a:endParaRPr lang="tr-TR" sz="4400" dirty="0">
              <a:solidFill>
                <a:srgbClr val="FFFF0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ram1\Desktop\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740352" cy="4725144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899592" y="4725144"/>
            <a:ext cx="7740352" cy="21328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tr-TR" sz="2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SİLVAN REHBERLİK VE ARAŞTIRMA MERKEZİ</a:t>
            </a:r>
          </a:p>
          <a:p>
            <a:pPr algn="ctr"/>
            <a:endParaRPr lang="tr-TR" sz="2400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Zamanı Verimli Kullanınız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9592" y="1916832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 sz="5400" b="1" dirty="0">
                <a:solidFill>
                  <a:srgbClr val="7030A0"/>
                </a:solidFill>
                <a:latin typeface="Times New Roman" pitchFamily="18" charset="0"/>
              </a:rPr>
              <a:t>40’ + 10’ + 10’ = 60’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-2564684">
            <a:off x="-19322" y="3229292"/>
            <a:ext cx="178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b="1" dirty="0">
                <a:solidFill>
                  <a:srgbClr val="FFC000"/>
                </a:solidFill>
                <a:latin typeface="Times New Roman" pitchFamily="18" charset="0"/>
              </a:rPr>
              <a:t>Çalışma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2652461">
            <a:off x="1691397" y="3169348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b="1" dirty="0">
                <a:solidFill>
                  <a:srgbClr val="00B0F0"/>
                </a:solidFill>
                <a:latin typeface="Times New Roman" pitchFamily="18" charset="0"/>
              </a:rPr>
              <a:t>Tekrar</a:t>
            </a:r>
          </a:p>
        </p:txBody>
      </p:sp>
      <p:sp>
        <p:nvSpPr>
          <p:cNvPr id="9" name="8 Dikdörtgen"/>
          <p:cNvSpPr/>
          <p:nvPr/>
        </p:nvSpPr>
        <p:spPr>
          <a:xfrm rot="18802477">
            <a:off x="3031867" y="3221434"/>
            <a:ext cx="2088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00B050"/>
                </a:solidFill>
                <a:latin typeface="Times New Roman" pitchFamily="18" charset="0"/>
              </a:rPr>
              <a:t>Dinlenme</a:t>
            </a:r>
            <a:endParaRPr lang="tr-TR" sz="36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ram1\Desktop\ti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068960"/>
            <a:ext cx="3456608" cy="3137520"/>
          </a:xfrm>
          <a:prstGeom prst="rect">
            <a:avLst/>
          </a:prstGeom>
          <a:noFill/>
        </p:spPr>
      </p:pic>
      <p:sp>
        <p:nvSpPr>
          <p:cNvPr id="10" name="9 Yuvarlatılmış Dikdörtgen"/>
          <p:cNvSpPr/>
          <p:nvPr/>
        </p:nvSpPr>
        <p:spPr>
          <a:xfrm>
            <a:off x="0" y="4509120"/>
            <a:ext cx="5004048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Mutluluk başarıya,  başarı ise zamanı değerlendirmeye bağlıdır (Seneca).</a:t>
            </a:r>
            <a:endParaRPr lang="tr-TR" b="1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0" y="5733256"/>
            <a:ext cx="5004048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Bütün başarımı işlerimi zamanında yapmaya borçluyum(Nelson Mandela).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VERİMİ AZALTICI ETKENLERİ ORTADAN KALDIRINIZ</a:t>
            </a:r>
            <a:endParaRPr lang="tr-TR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ph idx="1"/>
          </p:nvPr>
        </p:nvGraphicFramePr>
        <p:xfrm>
          <a:off x="179511" y="1844824"/>
          <a:ext cx="8424936" cy="5013177"/>
        </p:xfrm>
        <a:graphic>
          <a:graphicData uri="http://schemas.openxmlformats.org/drawingml/2006/table">
            <a:tbl>
              <a:tblPr/>
              <a:tblGrid>
                <a:gridCol w="2087429"/>
                <a:gridCol w="2087428"/>
                <a:gridCol w="2235784"/>
                <a:gridCol w="2014295"/>
              </a:tblGrid>
              <a:tr h="1069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Yorgunluk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B9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Elem Duygusu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66FF"/>
                        </a:gs>
                        <a:gs pos="100000">
                          <a:srgbClr val="CC66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Fazla Heyecan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Aile Dertleri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A4A6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739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Uykusuzluk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Korku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00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Endişe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4BDAA"/>
                        </a:gs>
                        <a:gs pos="100000">
                          <a:srgbClr val="F4BDAA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Acelecilik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1345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Normalin Altında Yada Üstündeki Fiziki Şartlar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66FF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Araç Gereç Noksanlığı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Başka Yerde Olma Düşüncesi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Dikkati Dağıtacak Poster, Resim,Müzik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1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Ağrı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Öfke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laid">
                      <a:fgClr>
                        <a:schemeClr val="accent1"/>
                      </a:fgClr>
                      <a:bgClr>
                        <a:srgbClr val="E3C3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Açlık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Telaş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00"/>
                        </a:gs>
                        <a:gs pos="39999">
                          <a:srgbClr val="0A128C"/>
                        </a:gs>
                        <a:gs pos="70000">
                          <a:srgbClr val="181CC7"/>
                        </a:gs>
                        <a:gs pos="88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1"/>
                    </a:gradFill>
                  </a:tcPr>
                </a:tc>
              </a:tr>
              <a:tr h="1343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Sızı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Aşırı Kaygı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B1B90D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B1B90D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B90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Aşırı Tokluk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00"/>
                        </a:gs>
                        <a:gs pos="20000">
                          <a:srgbClr val="000040"/>
                        </a:gs>
                        <a:gs pos="50000">
                          <a:srgbClr val="400040"/>
                        </a:gs>
                        <a:gs pos="75000">
                          <a:srgbClr val="8F0040"/>
                        </a:gs>
                        <a:gs pos="89999">
                          <a:srgbClr val="F27300"/>
                        </a:gs>
                        <a:gs pos="100000">
                          <a:srgbClr val="FFB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VB…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UYGUN BİR ÇALIŞMA ORTAMI SEÇİN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757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tr-TR" sz="2800" dirty="0" smtClean="0">
                <a:solidFill>
                  <a:srgbClr val="002060"/>
                </a:solidFill>
                <a:latin typeface="Comic Sans MS" pitchFamily="66" charset="0"/>
              </a:rPr>
              <a:t>Çalışma yerinin seçimi çok önemlidir.</a:t>
            </a:r>
          </a:p>
          <a:p>
            <a:r>
              <a:rPr lang="tr-TR" sz="2800" dirty="0" smtClean="0"/>
              <a:t>Odanız mümkün olduğunca sade ve düzenli olmalı.</a:t>
            </a:r>
          </a:p>
          <a:p>
            <a:r>
              <a:rPr lang="tr-TR" sz="2800" dirty="0" smtClean="0"/>
              <a:t>Çalışma odanız, sesten uzak, aşırı sıcak veya soğuk olmamalı, iyi aydınlatılmalı, ışık gözlerinizi yormamalı.</a:t>
            </a:r>
          </a:p>
          <a:p>
            <a:r>
              <a:rPr lang="tr-TR" sz="2800" dirty="0" smtClean="0"/>
              <a:t> Uyku düzenine dikkat etmeli, 7 - 8 saat uykunuzu almalısınız.</a:t>
            </a:r>
          </a:p>
          <a:p>
            <a:r>
              <a:rPr lang="tr-TR" sz="2800" dirty="0" smtClean="0"/>
              <a:t>Sabah kalktığınızda temiz ve açık</a:t>
            </a:r>
          </a:p>
          <a:p>
            <a:pPr>
              <a:buNone/>
            </a:pPr>
            <a:r>
              <a:rPr lang="tr-TR" sz="2800" dirty="0" smtClean="0"/>
              <a:t> havada hafif egzersizler yapın, bu egzersizler</a:t>
            </a:r>
          </a:p>
          <a:p>
            <a:pPr>
              <a:buNone/>
            </a:pPr>
            <a:r>
              <a:rPr lang="tr-TR" sz="2800" dirty="0" smtClean="0"/>
              <a:t> sizi sağlıklı ve zinde kılacaktır</a:t>
            </a:r>
            <a:endParaRPr lang="tr-TR" dirty="0"/>
          </a:p>
        </p:txBody>
      </p:sp>
      <p:pic>
        <p:nvPicPr>
          <p:cNvPr id="4100" name="Picture 4" descr="C:\Users\ram1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0" y="4653136"/>
            <a:ext cx="3937000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3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Yuvarlatılmış Dikdörtgen"/>
          <p:cNvSpPr/>
          <p:nvPr/>
        </p:nvSpPr>
        <p:spPr>
          <a:xfrm>
            <a:off x="0" y="0"/>
            <a:ext cx="4572000" cy="980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FFFF"/>
                </a:solidFill>
                <a:latin typeface="Comic Sans MS" pitchFamily="66" charset="0"/>
              </a:rPr>
              <a:t>Çalışma masamı bundan sonra sadece </a:t>
            </a:r>
          </a:p>
          <a:p>
            <a:pPr algn="ctr"/>
            <a:r>
              <a:rPr lang="tr-TR" b="1" dirty="0" smtClean="0">
                <a:solidFill>
                  <a:srgbClr val="FFFFFF"/>
                </a:solidFill>
                <a:latin typeface="Comic Sans MS" pitchFamily="66" charset="0"/>
              </a:rPr>
              <a:t>ders çalışmak için kullanacağım</a:t>
            </a:r>
          </a:p>
          <a:p>
            <a:pPr algn="ctr"/>
            <a:endParaRPr lang="tr-TR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251520" y="5157192"/>
            <a:ext cx="8496944" cy="1706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Çalışma ortamında dikkati dağıtacak radyo, teyp,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tv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resim, poster, afiş olmamalıdır.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Çalışma masası ve odası sadece ders çalışmak için kullanılmalıdır.</a:t>
            </a:r>
          </a:p>
          <a:p>
            <a:pPr algn="ctr"/>
            <a:endParaRPr lang="tr-TR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2627784" y="3861048"/>
            <a:ext cx="36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Çalışma Masam!!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A7105-0B51-4EEC-8703-880639C9BA8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36868" name="Picture 2" descr="fit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AutoShap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wedgeRectCallout">
            <a:avLst>
              <a:gd name="adj1" fmla="val 366"/>
              <a:gd name="adj2" fmla="val 1025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>
                <a:solidFill>
                  <a:srgbClr val="000000"/>
                </a:solidFill>
                <a:latin typeface="Comic Sans MS" pitchFamily="66" charset="0"/>
              </a:rPr>
              <a:t>Öyle televizyon seyrederken  ders tekrar edilmez...Kalk bakalım </a:t>
            </a:r>
          </a:p>
          <a:p>
            <a:pPr algn="ctr"/>
            <a:r>
              <a:rPr lang="tr-TR" sz="2000" b="1">
                <a:solidFill>
                  <a:srgbClr val="000000"/>
                </a:solidFill>
                <a:latin typeface="Comic Sans MS" pitchFamily="66" charset="0"/>
              </a:rPr>
              <a:t>doğru masanın başına...</a:t>
            </a:r>
            <a:endParaRPr lang="tr-TR" sz="2000" b="1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941168"/>
            <a:ext cx="9144000" cy="191683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3" algn="ctr" eaLnBrk="1" hangingPunct="1"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tr-T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Gürültülü  Ortamda  Çalışma</a:t>
            </a:r>
          </a:p>
          <a:p>
            <a:pPr lvl="1"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Öğrenmenin en  önemli koşulu dikkattir.</a:t>
            </a:r>
          </a:p>
          <a:p>
            <a:pPr lvl="1"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Ders çalışırken dikkatini dağıtacak </a:t>
            </a:r>
            <a:r>
              <a:rPr lang="tr-TR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tv</a:t>
            </a:r>
            <a:r>
              <a:rPr lang="tr-T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müzik, radyo v.b. unsurları ortamdan çıkar!!!</a:t>
            </a:r>
            <a:endParaRPr lang="tr-TR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DİKKATİNİZİ UYANIK TUTUN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dirty="0" smtClean="0">
                <a:latin typeface="Comic Sans MS" pitchFamily="66" charset="0"/>
              </a:rPr>
              <a:t>İnsanda dikkat her an vardır, </a:t>
            </a:r>
            <a:r>
              <a:rPr lang="tr-TR" sz="2800" dirty="0" smtClean="0">
                <a:solidFill>
                  <a:srgbClr val="002060"/>
                </a:solidFill>
                <a:latin typeface="Comic Sans MS" pitchFamily="66" charset="0"/>
              </a:rPr>
              <a:t>önemli olan bunun çalışılan konu üzerinde toplanabilmesidir.</a:t>
            </a:r>
            <a:r>
              <a:rPr lang="tr-TR" sz="2800" dirty="0" smtClean="0">
                <a:latin typeface="Comic Sans MS" pitchFamily="66" charset="0"/>
              </a:rPr>
              <a:t> </a:t>
            </a:r>
          </a:p>
          <a:p>
            <a:r>
              <a:rPr lang="tr-TR" sz="2800" dirty="0" smtClean="0">
                <a:latin typeface="Comic Sans MS" pitchFamily="66" charset="0"/>
              </a:rPr>
              <a:t>Sevilen ve ilgi duyulan bir konu, dikkatin uyanık tutulmasına yardım eder. </a:t>
            </a:r>
          </a:p>
          <a:p>
            <a:r>
              <a:rPr lang="tr-TR" sz="2800" dirty="0" smtClean="0">
                <a:solidFill>
                  <a:srgbClr val="FF3300"/>
                </a:solidFill>
                <a:latin typeface="Comic Sans MS" pitchFamily="66" charset="0"/>
              </a:rPr>
              <a:t>Daima belirli yerlerde çalışmak,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0000FF"/>
                </a:solidFill>
                <a:latin typeface="Comic Sans MS" pitchFamily="66" charset="0"/>
              </a:rPr>
              <a:t>gürültünün bulunmadığı ortamlarda çalışmak,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008000"/>
                </a:solidFill>
                <a:latin typeface="Comic Sans MS" pitchFamily="66" charset="0"/>
              </a:rPr>
              <a:t>sandalyede oturarak çalışmak,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FFC000"/>
                </a:solidFill>
                <a:latin typeface="Comic Sans MS" pitchFamily="66" charset="0"/>
              </a:rPr>
              <a:t>masada gerekli araçlar dışında başka şeyler bulundurmamak,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çalışma yerini 18-20 derece sıcaklıkta tutmak,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işleri sıraya koymak, 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işleri bitirmede kendinizle yarış kararı almak, </a:t>
            </a:r>
            <a:r>
              <a:rPr lang="tr-TR" sz="2800" dirty="0" smtClean="0">
                <a:solidFill>
                  <a:srgbClr val="FFC000"/>
                </a:solidFill>
                <a:latin typeface="Comic Sans MS" pitchFamily="66" charset="0"/>
              </a:rPr>
              <a:t>her seferinde bir çeşit işle çalışmak</a:t>
            </a:r>
            <a:r>
              <a:rPr lang="tr-TR" sz="2800" dirty="0" smtClean="0">
                <a:latin typeface="Comic Sans MS" pitchFamily="66" charset="0"/>
              </a:rPr>
              <a:t> dikkatin dağılmasını önleyici yöntemlerdir.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m1\Desktop\cal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3501008"/>
            <a:ext cx="3543300" cy="3356992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DERSE HAZIRLIKLI GELİN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Başarılı olmanın yollarından biri de derslerin işlenmesine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etkin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 olarak katılmaktır. </a:t>
            </a: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Derslerde sürekli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Pasif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 durumda kalan öğrencilerin işlenen konuları anlamaları zordur. </a:t>
            </a: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Öğrenciler okula gelmeden önce, o gün işleyecekleri konuları gözden geçirmelidirler. </a:t>
            </a:r>
          </a:p>
          <a:p>
            <a:pPr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70C0"/>
                </a:solidFill>
                <a:latin typeface="Comic Sans MS" pitchFamily="66" charset="0"/>
              </a:rPr>
              <a:t>Öğretmenlerin; 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derse hazırlıklı gelen, soru soran, derse kalkan öğrencileri daha çok sevdikleri de unutulmamalıdır.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NOT TUTUN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80728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Not tutarken;</a:t>
            </a:r>
          </a:p>
          <a:p>
            <a:pPr>
              <a:lnSpc>
                <a:spcPct val="80000"/>
              </a:lnSpc>
              <a:buNone/>
              <a:defRPr/>
            </a:pPr>
            <a:endParaRPr lang="tr-TR" sz="28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Anlatılanlar öğretmenin ağzından çıktığı gibi değil, anlaşıldığı gibi yazılmalıdır.</a:t>
            </a: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Zamanın çoğu yazmakla değil, dinlemekle, fikirleri kavramaya çalışmakla geçmelidir.</a:t>
            </a:r>
          </a:p>
          <a:p>
            <a:pPr>
              <a:lnSpc>
                <a:spcPct val="80000"/>
              </a:lnSpc>
              <a:buNone/>
              <a:defRPr/>
            </a:pPr>
            <a:endParaRPr lang="tr-TR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Yazıların düzgün ve okunaklı olmasına önem verilmelidir. Önce küçük not şeklinde, sonra temize çekilme yoluna gidilmelidir.</a:t>
            </a: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Önemli fikir ve paragrafların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aynen yazılmasında fayda vardır.</a:t>
            </a: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latin typeface="Comic Sans MS" pitchFamily="66" charset="0"/>
            </a:endParaRPr>
          </a:p>
          <a:p>
            <a:endParaRPr lang="tr-TR" dirty="0"/>
          </a:p>
        </p:txBody>
      </p:sp>
      <p:pic>
        <p:nvPicPr>
          <p:cNvPr id="1026" name="Picture 2" descr="C:\Users\ram1\Desktop\nottu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365104"/>
            <a:ext cx="305983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ARALIKLI TEKRAR YAPARAK UNUTMAYI ÖĞRENİN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4653136"/>
            <a:ext cx="7239000" cy="25396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tr-TR" sz="2800" dirty="0" smtClean="0">
                <a:latin typeface="Comic Sans MS" pitchFamily="66" charset="0"/>
              </a:rPr>
              <a:t>Öğrenilenler zamanla unutulabilir. </a:t>
            </a:r>
          </a:p>
          <a:p>
            <a:pPr>
              <a:lnSpc>
                <a:spcPct val="80000"/>
              </a:lnSpc>
              <a:defRPr/>
            </a:pPr>
            <a:r>
              <a:rPr lang="tr-TR" sz="2800" dirty="0" smtClean="0">
                <a:latin typeface="Comic Sans MS" pitchFamily="66" charset="0"/>
              </a:rPr>
              <a:t>Unutmayı önlemenin iki yolu vardır.</a:t>
            </a:r>
            <a:r>
              <a:rPr lang="tr-TR" sz="2800" dirty="0" smtClean="0">
                <a:solidFill>
                  <a:schemeClr val="accent2"/>
                </a:solidFill>
                <a:latin typeface="Comic Sans MS" pitchFamily="66" charset="0"/>
              </a:rPr>
              <a:t>.</a:t>
            </a:r>
            <a:r>
              <a:rPr lang="tr-TR" sz="2800" dirty="0" smtClean="0">
                <a:latin typeface="Comic Sans MS" pitchFamily="66" charset="0"/>
              </a:rPr>
              <a:t> Bunlardan biri 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öğrenilen bilgileri yeri geldikçe kullanmak</a:t>
            </a:r>
            <a:r>
              <a:rPr lang="tr-TR" sz="2800" dirty="0" smtClean="0">
                <a:latin typeface="Comic Sans MS" pitchFamily="66" charset="0"/>
              </a:rPr>
              <a:t>, diğeri de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aralıklı olarak tekrar etmektir.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3074" name="Picture 2" descr="C:\Users\ram1\Desktop\etkiliderscalis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3971925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Bir İnsan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011680"/>
            <a:ext cx="7239000" cy="484632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7030A0"/>
                </a:solidFill>
              </a:rPr>
              <a:t>Okuduklarının % 10’unu</a:t>
            </a:r>
          </a:p>
          <a:p>
            <a:r>
              <a:rPr lang="tr-TR" sz="2800" dirty="0" smtClean="0">
                <a:solidFill>
                  <a:srgbClr val="FFC000"/>
                </a:solidFill>
              </a:rPr>
              <a:t>İşittiklerinin % 20’sini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Gördüklerinin % 30’unu</a:t>
            </a:r>
          </a:p>
          <a:p>
            <a:r>
              <a:rPr lang="tr-TR" sz="2800" dirty="0" smtClean="0">
                <a:solidFill>
                  <a:srgbClr val="00B050"/>
                </a:solidFill>
              </a:rPr>
              <a:t>Hem görüp hem işittiklerinin % 50’sini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Söylediklerinin % 70’ini</a:t>
            </a:r>
          </a:p>
          <a:p>
            <a:r>
              <a:rPr lang="tr-TR" sz="2800" dirty="0" smtClean="0">
                <a:solidFill>
                  <a:srgbClr val="0070C0"/>
                </a:solidFill>
              </a:rPr>
              <a:t>Yapıp söylediklerinin % 90’ını hatırlar.. 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 rot="-352069">
            <a:off x="1547318" y="1807749"/>
            <a:ext cx="6551612" cy="4555093"/>
          </a:xfrm>
          <a:prstGeom prst="rect">
            <a:avLst/>
          </a:prstGeom>
          <a:solidFill>
            <a:srgbClr val="FFFF00">
              <a:alpha val="65097"/>
            </a:srgbClr>
          </a:solidFill>
          <a:ln w="44450" cap="rnd">
            <a:solidFill>
              <a:srgbClr val="80008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tr-TR" sz="2000" b="1" dirty="0" smtClean="0">
                <a:solidFill>
                  <a:srgbClr val="990000"/>
                </a:solidFill>
                <a:latin typeface="Comic Sans MS" pitchFamily="66" charset="0"/>
              </a:rPr>
              <a:t>olumsuz düşüncelerimizden vazgeçmek</a:t>
            </a:r>
            <a:endParaRPr lang="tr-TR" sz="2000" b="1" dirty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tr-TR" sz="2000" b="1" dirty="0" smtClean="0">
                <a:solidFill>
                  <a:srgbClr val="000066"/>
                </a:solidFill>
                <a:latin typeface="Comic Sans MS" pitchFamily="66" charset="0"/>
              </a:rPr>
              <a:t>verimli ders çalışma yöntemleri </a:t>
            </a:r>
            <a:endParaRPr lang="tr-TR" sz="2000" b="1" dirty="0">
              <a:solidFill>
                <a:srgbClr val="000066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amaç belirlemekten </a:t>
            </a:r>
            <a:endParaRPr lang="tr-TR" sz="2000" b="1" dirty="0">
              <a:solidFill>
                <a:srgbClr val="660066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planlı ve programlı ders çalışmaktan </a:t>
            </a:r>
            <a:endParaRPr lang="tr-TR" sz="2000" b="1" dirty="0">
              <a:solidFill>
                <a:srgbClr val="0033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verimi azaltıcı etkenleri ortadan kaldırmaktan</a:t>
            </a:r>
            <a:endParaRPr lang="tr-TR" sz="2000" b="1" dirty="0">
              <a:solidFill>
                <a:srgbClr val="0099CC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uygun bir çalışma ortamından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 smtClean="0">
                <a:latin typeface="Comic Sans MS" pitchFamily="66" charset="0"/>
              </a:rPr>
              <a:t>Dikkati uyanık tutmaktan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 smtClean="0">
                <a:latin typeface="Comic Sans MS" pitchFamily="66" charset="0"/>
              </a:rPr>
              <a:t>Derse hazırlıklı gelmekten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 smtClean="0">
                <a:latin typeface="Comic Sans MS" pitchFamily="66" charset="0"/>
              </a:rPr>
              <a:t>Not tutmaktan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r-TR" sz="2000" b="1" dirty="0" smtClean="0">
                <a:latin typeface="Comic Sans MS" pitchFamily="66" charset="0"/>
              </a:rPr>
              <a:t>Aralıklı tekrar yapmaktan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5" name="Picture 2" descr="Resim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76672"/>
            <a:ext cx="1657350" cy="4679950"/>
          </a:xfrm>
        </p:spPr>
      </p:pic>
      <p:sp>
        <p:nvSpPr>
          <p:cNvPr id="6" name="5 Dikdörtgen"/>
          <p:cNvSpPr/>
          <p:nvPr/>
        </p:nvSpPr>
        <p:spPr>
          <a:xfrm>
            <a:off x="2051720" y="188640"/>
            <a:ext cx="4572000" cy="1569660"/>
          </a:xfrm>
          <a:prstGeom prst="rect">
            <a:avLst/>
          </a:prstGeom>
        </p:spPr>
        <p:txBody>
          <a:bodyPr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tr-TR" sz="32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</a:rPr>
              <a:t>BUGÜN </a:t>
            </a:r>
          </a:p>
          <a:p>
            <a:pPr algn="ctr"/>
            <a:r>
              <a:rPr lang="tr-TR" sz="32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</a:rPr>
              <a:t>NELERDEN</a:t>
            </a:r>
          </a:p>
          <a:p>
            <a:pPr algn="ctr"/>
            <a:r>
              <a:rPr lang="tr-TR" sz="32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</a:rPr>
              <a:t>BAHSEDECEĞİZ???</a:t>
            </a:r>
            <a:endParaRPr lang="tr-TR" sz="32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75000"/>
                </a:schemeClr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4807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DERSLERE NASIL ÇALIŞILMAZ???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 rot="514110">
            <a:off x="1240844" y="1473104"/>
            <a:ext cx="4997539" cy="46597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Çalışmamak için bahaneler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uydurarak,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Yatarak, uzanarak, koltuğa oturarak,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Dersten derse,konudan konuya atlayarak</a:t>
            </a: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Önemli kavramları atlayıp öğrenme olayını hep sonraya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bırakarak,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Vakit geçirmek için resimlere, şekillere anlamsızca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bakarak,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Müzik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dinleyerek,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Televizyon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izleyerek,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Çalışma anında hayallere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dalarak,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Kendinizi başkalarıyla kıyaslayarak,</a:t>
            </a: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Plansız programsız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çalışarak,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Düzenli tekrarlar </a:t>
            </a:r>
            <a:r>
              <a:rPr lang="tr-TR" sz="1600" b="1" dirty="0" smtClean="0">
                <a:solidFill>
                  <a:srgbClr val="7030A0"/>
                </a:solidFill>
                <a:latin typeface="Comic Sans MS" pitchFamily="66" charset="0"/>
              </a:rPr>
              <a:t>yapmayarak,</a:t>
            </a:r>
            <a:endParaRPr lang="tr-T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sz="1600" b="1" dirty="0">
                <a:solidFill>
                  <a:srgbClr val="7030A0"/>
                </a:solidFill>
                <a:latin typeface="Comic Sans MS" pitchFamily="66" charset="0"/>
              </a:rPr>
              <a:t>Aşırı güven ya da güvensizlik duygusuna kapılarak,</a:t>
            </a:r>
          </a:p>
          <a:p>
            <a:endParaRPr lang="tr-TR" sz="1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ram1\Desktop\24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92696"/>
            <a:ext cx="2181225" cy="2914650"/>
          </a:xfrm>
          <a:prstGeom prst="rect">
            <a:avLst/>
          </a:prstGeom>
          <a:noFill/>
        </p:spPr>
      </p:pic>
      <p:pic>
        <p:nvPicPr>
          <p:cNvPr id="1027" name="Picture 3" descr="C:\Users\ram1\Desktop\homewr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077072"/>
            <a:ext cx="2016224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UNUTMAYINIZ Kİ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tr-TR" b="1" dirty="0" smtClean="0">
                <a:solidFill>
                  <a:srgbClr val="00B050"/>
                </a:solidFill>
                <a:latin typeface="Arial Unicode MS" pitchFamily="34" charset="-128"/>
                <a:cs typeface="Times New Roman" pitchFamily="18" charset="0"/>
              </a:rPr>
              <a:t>Üşüyen insan,ateşi düşünerek ısınmaz.</a:t>
            </a:r>
          </a:p>
          <a:p>
            <a:pPr>
              <a:buNone/>
              <a:defRPr/>
            </a:pPr>
            <a:endParaRPr lang="tr-T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</a:rPr>
              <a:t>Acıkan  insan nefis yemekleri düşünerek açlığını gidermez.</a:t>
            </a:r>
          </a:p>
          <a:p>
            <a:pPr>
              <a:buNone/>
              <a:defRPr/>
            </a:pPr>
            <a:endParaRPr lang="tr-T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r>
              <a:rPr lang="tr-TR" b="1" dirty="0" smtClean="0">
                <a:solidFill>
                  <a:srgbClr val="FFCC00"/>
                </a:solidFill>
                <a:latin typeface="Arial Unicode MS" pitchFamily="34" charset="-128"/>
                <a:cs typeface="Times New Roman" pitchFamily="18" charset="0"/>
              </a:rPr>
              <a:t>Sen de sadece çalışmak gerektiğini düşünerek başarılı olamazsın.</a:t>
            </a:r>
          </a:p>
          <a:p>
            <a:pPr>
              <a:buNone/>
              <a:defRPr/>
            </a:pPr>
            <a:endParaRPr lang="tr-T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  <a:defRPr/>
            </a:pPr>
            <a:r>
              <a:rPr lang="tr-TR" b="1" dirty="0" smtClean="0">
                <a:solidFill>
                  <a:srgbClr val="00B0F0"/>
                </a:solidFill>
                <a:latin typeface="Arial Unicode MS" pitchFamily="34" charset="-128"/>
                <a:cs typeface="Times New Roman" pitchFamily="18" charset="0"/>
              </a:rPr>
              <a:t>DÜŞÜNDÜĞÜN YETER;HAYDİ ŞİMDİ DÜŞÜNDÜKLERİNİ UYGULA.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785787" y="1856886"/>
            <a:ext cx="4482730" cy="2079625"/>
          </a:xfrm>
          <a:custGeom>
            <a:avLst/>
            <a:gdLst>
              <a:gd name="T0" fmla="*/ 1254 w 1629"/>
              <a:gd name="T1" fmla="*/ 124 h 626"/>
              <a:gd name="T2" fmla="*/ 353 w 1629"/>
              <a:gd name="T3" fmla="*/ 124 h 626"/>
              <a:gd name="T4" fmla="*/ 353 w 1629"/>
              <a:gd name="T5" fmla="*/ 0 h 626"/>
              <a:gd name="T6" fmla="*/ 0 w 1629"/>
              <a:gd name="T7" fmla="*/ 313 h 626"/>
              <a:gd name="T8" fmla="*/ 353 w 1629"/>
              <a:gd name="T9" fmla="*/ 626 h 626"/>
              <a:gd name="T10" fmla="*/ 353 w 1629"/>
              <a:gd name="T11" fmla="*/ 499 h 626"/>
              <a:gd name="T12" fmla="*/ 1254 w 1629"/>
              <a:gd name="T13" fmla="*/ 499 h 626"/>
              <a:gd name="T14" fmla="*/ 1629 w 1629"/>
              <a:gd name="T15" fmla="*/ 577 h 626"/>
              <a:gd name="T16" fmla="*/ 1254 w 1629"/>
              <a:gd name="T17" fmla="*/ 124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9" h="626">
                <a:moveTo>
                  <a:pt x="1254" y="124"/>
                </a:moveTo>
                <a:cubicBezTo>
                  <a:pt x="353" y="124"/>
                  <a:pt x="353" y="124"/>
                  <a:pt x="353" y="124"/>
                </a:cubicBezTo>
                <a:cubicBezTo>
                  <a:pt x="353" y="0"/>
                  <a:pt x="353" y="0"/>
                  <a:pt x="353" y="0"/>
                </a:cubicBezTo>
                <a:cubicBezTo>
                  <a:pt x="0" y="313"/>
                  <a:pt x="0" y="313"/>
                  <a:pt x="0" y="313"/>
                </a:cubicBezTo>
                <a:cubicBezTo>
                  <a:pt x="353" y="626"/>
                  <a:pt x="353" y="626"/>
                  <a:pt x="353" y="626"/>
                </a:cubicBezTo>
                <a:cubicBezTo>
                  <a:pt x="353" y="499"/>
                  <a:pt x="353" y="499"/>
                  <a:pt x="353" y="499"/>
                </a:cubicBezTo>
                <a:cubicBezTo>
                  <a:pt x="1254" y="499"/>
                  <a:pt x="1254" y="499"/>
                  <a:pt x="1254" y="499"/>
                </a:cubicBezTo>
                <a:cubicBezTo>
                  <a:pt x="1375" y="499"/>
                  <a:pt x="1610" y="496"/>
                  <a:pt x="1629" y="577"/>
                </a:cubicBezTo>
                <a:cubicBezTo>
                  <a:pt x="1629" y="499"/>
                  <a:pt x="1593" y="124"/>
                  <a:pt x="1254" y="12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6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89396" y="3833993"/>
            <a:ext cx="4468818" cy="2079625"/>
          </a:xfrm>
          <a:custGeom>
            <a:avLst/>
            <a:gdLst>
              <a:gd name="T0" fmla="*/ 374 w 1629"/>
              <a:gd name="T1" fmla="*/ 502 h 626"/>
              <a:gd name="T2" fmla="*/ 1276 w 1629"/>
              <a:gd name="T3" fmla="*/ 502 h 626"/>
              <a:gd name="T4" fmla="*/ 1276 w 1629"/>
              <a:gd name="T5" fmla="*/ 626 h 626"/>
              <a:gd name="T6" fmla="*/ 1629 w 1629"/>
              <a:gd name="T7" fmla="*/ 313 h 626"/>
              <a:gd name="T8" fmla="*/ 1276 w 1629"/>
              <a:gd name="T9" fmla="*/ 0 h 626"/>
              <a:gd name="T10" fmla="*/ 1276 w 1629"/>
              <a:gd name="T11" fmla="*/ 128 h 626"/>
              <a:gd name="T12" fmla="*/ 374 w 1629"/>
              <a:gd name="T13" fmla="*/ 128 h 626"/>
              <a:gd name="T14" fmla="*/ 0 w 1629"/>
              <a:gd name="T15" fmla="*/ 49 h 626"/>
              <a:gd name="T16" fmla="*/ 374 w 1629"/>
              <a:gd name="T17" fmla="*/ 502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9" h="626">
                <a:moveTo>
                  <a:pt x="374" y="502"/>
                </a:moveTo>
                <a:cubicBezTo>
                  <a:pt x="1276" y="502"/>
                  <a:pt x="1276" y="502"/>
                  <a:pt x="1276" y="502"/>
                </a:cubicBezTo>
                <a:cubicBezTo>
                  <a:pt x="1276" y="626"/>
                  <a:pt x="1276" y="626"/>
                  <a:pt x="1276" y="626"/>
                </a:cubicBezTo>
                <a:cubicBezTo>
                  <a:pt x="1629" y="313"/>
                  <a:pt x="1629" y="313"/>
                  <a:pt x="1629" y="313"/>
                </a:cubicBezTo>
                <a:cubicBezTo>
                  <a:pt x="1276" y="0"/>
                  <a:pt x="1276" y="0"/>
                  <a:pt x="1276" y="0"/>
                </a:cubicBezTo>
                <a:cubicBezTo>
                  <a:pt x="1276" y="128"/>
                  <a:pt x="1276" y="128"/>
                  <a:pt x="1276" y="128"/>
                </a:cubicBezTo>
                <a:cubicBezTo>
                  <a:pt x="374" y="128"/>
                  <a:pt x="374" y="128"/>
                  <a:pt x="374" y="128"/>
                </a:cubicBezTo>
                <a:cubicBezTo>
                  <a:pt x="254" y="128"/>
                  <a:pt x="19" y="131"/>
                  <a:pt x="0" y="49"/>
                </a:cubicBezTo>
                <a:cubicBezTo>
                  <a:pt x="0" y="128"/>
                  <a:pt x="36" y="502"/>
                  <a:pt x="374" y="502"/>
                </a:cubicBez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25491" y="3504710"/>
            <a:ext cx="1340644" cy="776288"/>
          </a:xfrm>
          <a:custGeom>
            <a:avLst/>
            <a:gdLst>
              <a:gd name="T0" fmla="*/ 375 w 539"/>
              <a:gd name="T1" fmla="*/ 231 h 234"/>
              <a:gd name="T2" fmla="*/ 539 w 539"/>
              <a:gd name="T3" fmla="*/ 231 h 234"/>
              <a:gd name="T4" fmla="*/ 539 w 539"/>
              <a:gd name="T5" fmla="*/ 74 h 234"/>
              <a:gd name="T6" fmla="*/ 166 w 539"/>
              <a:gd name="T7" fmla="*/ 3 h 234"/>
              <a:gd name="T8" fmla="*/ 0 w 539"/>
              <a:gd name="T9" fmla="*/ 3 h 234"/>
              <a:gd name="T10" fmla="*/ 0 w 539"/>
              <a:gd name="T11" fmla="*/ 152 h 234"/>
              <a:gd name="T12" fmla="*/ 375 w 539"/>
              <a:gd name="T13" fmla="*/ 231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9" h="234">
                <a:moveTo>
                  <a:pt x="375" y="231"/>
                </a:moveTo>
                <a:cubicBezTo>
                  <a:pt x="539" y="231"/>
                  <a:pt x="539" y="231"/>
                  <a:pt x="539" y="231"/>
                </a:cubicBezTo>
                <a:cubicBezTo>
                  <a:pt x="539" y="74"/>
                  <a:pt x="539" y="74"/>
                  <a:pt x="539" y="74"/>
                </a:cubicBezTo>
                <a:cubicBezTo>
                  <a:pt x="509" y="0"/>
                  <a:pt x="283" y="3"/>
                  <a:pt x="166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152"/>
                  <a:pt x="0" y="152"/>
                  <a:pt x="0" y="152"/>
                </a:cubicBezTo>
                <a:cubicBezTo>
                  <a:pt x="19" y="234"/>
                  <a:pt x="254" y="231"/>
                  <a:pt x="375" y="23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/>
          </a:p>
        </p:txBody>
      </p:sp>
      <p:sp>
        <p:nvSpPr>
          <p:cNvPr id="9" name="TextBox 8"/>
          <p:cNvSpPr txBox="1"/>
          <p:nvPr/>
        </p:nvSpPr>
        <p:spPr>
          <a:xfrm>
            <a:off x="4143372" y="4500570"/>
            <a:ext cx="3779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+mj-lt"/>
              </a:rPr>
              <a:t>Rehberlik Hizmetleri Bölümü</a:t>
            </a:r>
            <a:endParaRPr lang="id-ID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2714620"/>
            <a:ext cx="379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b="1" dirty="0" smtClean="0">
                <a:solidFill>
                  <a:schemeClr val="bg1"/>
                </a:solidFill>
                <a:latin typeface="+mj-lt"/>
              </a:rPr>
              <a:t>Silvan Rehberlik ve Araştırma Merkezi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132347"/>
            <a:ext cx="9144000" cy="97455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642910" y="5357826"/>
            <a:ext cx="7215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Dinlediğiniz İçin TEŞEKKÜRLER…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33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1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Franklin Gothic Medium" pitchFamily="34" charset="0"/>
              </a:rPr>
              <a:t>ÖNCE ŞU DÜŞÜNCELERİMİZİ YENELİM!!!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“Bugün,  günümde  değilim.”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“Bugün Moral  bozucu   bir  gün.”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“Neden  çalışayım ki  nasıl  olsa  işe  yaramayacak.”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“Hiç  şansım  yok.”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“Şu  matematiği  nasıl  halledeceğim ?”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“Keşke  hiç  doğmasaydım.”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“Her  şey  kötü  gidiyor.”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“Sosyal çalışmaktan  nefret  ediyorum.”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“Fen  ile  aram  ne  zaman  düzelecek?”</a:t>
            </a:r>
          </a:p>
          <a:p>
            <a:pPr eaLnBrk="0" hangingPunct="0">
              <a:lnSpc>
                <a:spcPct val="160000"/>
              </a:lnSpc>
              <a:buClr>
                <a:srgbClr val="990000"/>
              </a:buClr>
              <a:buFont typeface="Wingdings" pitchFamily="2" charset="2"/>
              <a:buChar char="v"/>
            </a:pPr>
            <a:r>
              <a:rPr lang="tr-TR" sz="1600" b="1" dirty="0" smtClean="0">
                <a:latin typeface="Comic Sans MS" pitchFamily="66" charset="0"/>
              </a:rPr>
              <a:t> “</a:t>
            </a:r>
            <a:r>
              <a:rPr lang="tr-TR" sz="1600" b="1" dirty="0" err="1" smtClean="0">
                <a:latin typeface="Comic Sans MS" pitchFamily="66" charset="0"/>
              </a:rPr>
              <a:t>Yaaa</a:t>
            </a:r>
            <a:r>
              <a:rPr lang="tr-TR" sz="1600" b="1" dirty="0" smtClean="0">
                <a:latin typeface="Comic Sans MS" pitchFamily="66" charset="0"/>
              </a:rPr>
              <a:t> gene mi ders?”</a:t>
            </a:r>
          </a:p>
          <a:p>
            <a:endParaRPr lang="tr-TR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286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32656"/>
            <a:ext cx="6048672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tr-TR" sz="3200" b="1" dirty="0" smtClean="0">
                <a:solidFill>
                  <a:srgbClr val="FF0000"/>
                </a:solidFill>
                <a:latin typeface="+mj-lt"/>
              </a:rPr>
            </a:br>
            <a:r>
              <a:rPr lang="tr-TR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</a:rPr>
              <a:t>Ders Çalışma İle İlgili Yakınmalar</a:t>
            </a:r>
            <a:endParaRPr lang="tr-TR" sz="3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276872"/>
            <a:ext cx="5482952" cy="4846320"/>
          </a:xfrm>
        </p:spPr>
        <p:txBody>
          <a:bodyPr/>
          <a:lstStyle/>
          <a:p>
            <a:r>
              <a:rPr lang="tr-TR" b="1" dirty="0" smtClean="0">
                <a:solidFill>
                  <a:srgbClr val="990000"/>
                </a:solidFill>
              </a:rPr>
              <a:t>Ders Çalışmaya Başlayamıyorum</a:t>
            </a:r>
          </a:p>
          <a:p>
            <a:r>
              <a:rPr lang="tr-TR" b="1" dirty="0" smtClean="0">
                <a:solidFill>
                  <a:srgbClr val="990000"/>
                </a:solidFill>
              </a:rPr>
              <a:t>Ders Çalışmayı Sürdüremiyorum</a:t>
            </a:r>
          </a:p>
          <a:p>
            <a:r>
              <a:rPr lang="tr-TR" b="1" dirty="0" smtClean="0">
                <a:solidFill>
                  <a:srgbClr val="990000"/>
                </a:solidFill>
              </a:rPr>
              <a:t>Çalıştığım Halde Başarılı Olamıyorum…</a:t>
            </a:r>
          </a:p>
          <a:p>
            <a:endParaRPr lang="tr-TR" b="1" dirty="0" smtClean="0">
              <a:solidFill>
                <a:srgbClr val="990000"/>
              </a:solidFill>
            </a:endParaRPr>
          </a:p>
          <a:p>
            <a:endParaRPr lang="tr-TR" dirty="0"/>
          </a:p>
        </p:txBody>
      </p:sp>
      <p:pic>
        <p:nvPicPr>
          <p:cNvPr id="2050" name="Picture 2" descr="C:\Users\ram1\Desktop\hollandisch_lern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4889500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7030A0"/>
                </a:solidFill>
                <a:latin typeface="Comic Sans MS" pitchFamily="66" charset="0"/>
              </a:rPr>
              <a:t>VERİMLİ Ders ÇALIŞMAK İÇİN NELER YAPILMALI???</a:t>
            </a:r>
            <a:endParaRPr lang="tr-TR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4248472" cy="4457702"/>
        </p:xfrm>
        <a:graphic>
          <a:graphicData uri="http://schemas.openxmlformats.org/drawingml/2006/table">
            <a:tbl>
              <a:tblPr/>
              <a:tblGrid>
                <a:gridCol w="4248472"/>
              </a:tblGrid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Amaçlarınızı  Belirleyin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EA9A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Planlı Çalışın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9DD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Zamanı Verimli Kullanın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Verimi Azaltıcı Etkenleri Ortadan Kaldırın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Uygun Bir Çalışma Ortamı Seçin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Dikkatinizi Uyanık Tutun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• Derse Hazırlıklı Gelin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5110163" y="1844675"/>
          <a:ext cx="4032448" cy="4496409"/>
        </p:xfrm>
        <a:graphic>
          <a:graphicData uri="http://schemas.openxmlformats.org/drawingml/2006/table">
            <a:tbl>
              <a:tblPr/>
              <a:tblGrid>
                <a:gridCol w="4032448"/>
              </a:tblGrid>
              <a:tr h="514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Not Tutun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71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Araç - Gereç ve Kaynaklardan Yararlanın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4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Verimli Okuyun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71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7D9D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•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Aralıklı Tekrarlar Yaparak Unutmayı Önleyin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4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•Etkin Dinleyin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12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•</a:t>
                      </a:r>
                      <a:r>
                        <a:rPr kumimoji="0" lang="tr-TR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Çalışmak bizi şu üç büyük beladan kurtarır: Can sıkıntısı, kötü alışkanlıklar ve yoksulluk. </a:t>
                      </a:r>
                      <a:r>
                        <a:rPr kumimoji="0" lang="tr-TR" sz="16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Voltaire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6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•</a:t>
                      </a:r>
                      <a:r>
                        <a:rPr kumimoji="0" lang="tr-TR" sz="18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Taşlar değil, yapılan işler  anıtları meydana getirir. </a:t>
                      </a:r>
                      <a:r>
                        <a:rPr kumimoji="0" lang="tr-TR" sz="1800" b="1" i="0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Motley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4856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AMAÇLARINIZI BELİRLEYİNİZ</a:t>
            </a:r>
            <a:endParaRPr lang="tr-T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Comic Sans MS" pitchFamily="66" charset="0"/>
              </a:rPr>
              <a:t>Her çalışma bir amaca yönelik olmalıdır.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Yakın amaçlar: </a:t>
            </a:r>
            <a:r>
              <a:rPr lang="tr-TR" sz="2400" dirty="0" smtClean="0">
                <a:latin typeface="Comic Sans MS" pitchFamily="66" charset="0"/>
              </a:rPr>
              <a:t>bir problemin çözümünü öğrenmek, bir yazıdaki ana düşünceyi bulabilmek vs. olabilir. 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Uzak amaçlar: </a:t>
            </a:r>
            <a:r>
              <a:rPr lang="tr-TR" sz="2400" dirty="0" smtClean="0">
                <a:latin typeface="Comic Sans MS" pitchFamily="66" charset="0"/>
              </a:rPr>
              <a:t>sınıfını geçmek, okulunu bitirmek, sınavı kazanmak, iyi bir üniversiteye gitmek biçiminde olabilir.</a:t>
            </a:r>
            <a:endParaRPr lang="tr-TR" dirty="0"/>
          </a:p>
        </p:txBody>
      </p:sp>
      <p:pic>
        <p:nvPicPr>
          <p:cNvPr id="1026" name="Picture 2" descr="C:\Users\ram1\Desktop\dogru-hedefler-belirleyerek-para-kazanmanin-yoll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437112"/>
            <a:ext cx="3816424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PLANLI ve PROGRAMLI ÇALIŞINIZ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2" descr="g1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Yuvarlatılmış Dikdörtgen"/>
          <p:cNvSpPr/>
          <p:nvPr/>
        </p:nvSpPr>
        <p:spPr>
          <a:xfrm>
            <a:off x="0" y="1268760"/>
            <a:ext cx="313184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Planlı Çalışmayı </a:t>
            </a:r>
          </a:p>
          <a:p>
            <a:pPr algn="ctr"/>
            <a:r>
              <a:rPr lang="tr-TR" sz="2400" b="1" dirty="0" smtClean="0"/>
              <a:t>Anlatayım Sana:</a:t>
            </a:r>
            <a:endParaRPr lang="tr-TR" sz="2400" b="1" dirty="0"/>
          </a:p>
        </p:txBody>
      </p:sp>
      <p:sp>
        <p:nvSpPr>
          <p:cNvPr id="9" name="8 Bulut"/>
          <p:cNvSpPr/>
          <p:nvPr/>
        </p:nvSpPr>
        <p:spPr>
          <a:xfrm>
            <a:off x="6285384" y="1700808"/>
            <a:ext cx="2858616" cy="9144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Plan Nedir???</a:t>
            </a:r>
            <a:endParaRPr lang="tr-TR" sz="2000" b="1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251520" y="4941168"/>
            <a:ext cx="8568952" cy="19168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rgbClr val="0070C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Ders çalışmaya başlamadan önce “nasıl”, “ne zaman”, “nerede” çalışacağınıza karar  verin.</a:t>
            </a: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Yarın ne yapacağınızı bilin.</a:t>
            </a: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Günlük-haftalık-aylık planlar oluşturun kendinize.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İYİ BİR PROGRAM NASIL OLMALI???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omic Sans MS" pitchFamily="66" charset="0"/>
              </a:rPr>
              <a:t>Hazırlanan program zorunluluktan değil bir amaç için isteyerek uygulanmalıdır.</a:t>
            </a:r>
          </a:p>
          <a:p>
            <a:r>
              <a:rPr lang="tr-TR" sz="2400" dirty="0" smtClean="0">
                <a:latin typeface="Comic Sans MS" pitchFamily="66" charset="0"/>
              </a:rPr>
              <a:t>Ağır değil, esnek bir yapıda olmalıdır.</a:t>
            </a:r>
          </a:p>
          <a:p>
            <a:r>
              <a:rPr lang="tr-TR" sz="2400" dirty="0" smtClean="0">
                <a:latin typeface="Comic Sans MS" pitchFamily="66" charset="0"/>
              </a:rPr>
              <a:t>Aynı güne ait aynı dersler üst üste konmamalıdır.</a:t>
            </a:r>
          </a:p>
          <a:p>
            <a:r>
              <a:rPr lang="tr-TR" sz="2400" dirty="0" smtClean="0">
                <a:latin typeface="Comic Sans MS" pitchFamily="66" charset="0"/>
              </a:rPr>
              <a:t>Bir derse ait süre 4-5 saat gibi uzun bir zamanı almamalıdır.  </a:t>
            </a:r>
          </a:p>
          <a:p>
            <a:r>
              <a:rPr lang="tr-TR" sz="2400" dirty="0" smtClean="0">
                <a:latin typeface="Comic Sans MS" pitchFamily="66" charset="0"/>
              </a:rPr>
              <a:t>Mantık içeren dersler sabah saatlerinde, yorum içeren dersler akşam saatlerinde yer almalıdır.</a:t>
            </a:r>
          </a:p>
          <a:p>
            <a:endParaRPr lang="tr-TR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İYİ BİR PROGRAM NASIL OLMALI???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tr-TR" sz="2800" dirty="0" smtClean="0">
                <a:latin typeface="Comic Sans MS" pitchFamily="66" charset="0"/>
              </a:rPr>
              <a:t>Programın içeriği öncelikle konu tekrarına çoğunlukla ise ders çalışmaya ayrılmalıdır.</a:t>
            </a:r>
          </a:p>
          <a:p>
            <a:pPr marL="457200" indent="-457200">
              <a:spcBef>
                <a:spcPct val="50000"/>
              </a:spcBef>
            </a:pPr>
            <a:r>
              <a:rPr lang="tr-TR" sz="2800" dirty="0" smtClean="0">
                <a:latin typeface="Comic Sans MS" pitchFamily="66" charset="0"/>
              </a:rPr>
              <a:t>Günlük, haftalık ve aylık tekrarlar programa yansıtılmalıdır.</a:t>
            </a:r>
          </a:p>
          <a:p>
            <a:r>
              <a:rPr lang="tr-TR" sz="2800" dirty="0" smtClean="0">
                <a:latin typeface="Comic Sans MS" pitchFamily="66" charset="0"/>
              </a:rPr>
              <a:t>  Programda dersin zorluk derecesine            göre 10 veya 15 dakikalık dinlenmelere    yer verilmelidir. Ancak bu dinlenmelerde </a:t>
            </a:r>
            <a:r>
              <a:rPr lang="tr-TR" sz="2800" dirty="0" err="1" smtClean="0">
                <a:latin typeface="Comic Sans MS" pitchFamily="66" charset="0"/>
              </a:rPr>
              <a:t>tv</a:t>
            </a:r>
            <a:r>
              <a:rPr lang="tr-TR" sz="2800" dirty="0" smtClean="0">
                <a:latin typeface="Comic Sans MS" pitchFamily="66" charset="0"/>
              </a:rPr>
              <a:t>, bilgisayar ya da cep </a:t>
            </a:r>
            <a:r>
              <a:rPr lang="tr-TR" sz="2800" dirty="0" err="1" smtClean="0">
                <a:latin typeface="Comic Sans MS" pitchFamily="66" charset="0"/>
              </a:rPr>
              <a:t>tlf</a:t>
            </a:r>
            <a:r>
              <a:rPr lang="tr-TR" sz="2800" dirty="0" smtClean="0">
                <a:latin typeface="Comic Sans MS" pitchFamily="66" charset="0"/>
              </a:rPr>
              <a:t> ile ilgilenilmemelidir.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845</TotalTime>
  <Words>1017</Words>
  <Application>Microsoft Office PowerPoint</Application>
  <PresentationFormat>Ekran Gösterisi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Akış</vt:lpstr>
      <vt:lpstr>ETKİLİ ve VERİMLİ DERS ÇALIŞMA YÖNTEMLERİ </vt:lpstr>
      <vt:lpstr>Slayt 2</vt:lpstr>
      <vt:lpstr>ÖNCE ŞU DÜŞÜNCELERİMİZİ YENELİM!!!</vt:lpstr>
      <vt:lpstr>        Ders Çalışma İle İlgili Yakınmalar</vt:lpstr>
      <vt:lpstr>VERİMLİ Ders ÇALIŞMAK İÇİN NELER YAPILMALI???</vt:lpstr>
      <vt:lpstr>AMAÇLARINIZI BELİRLEYİNİZ</vt:lpstr>
      <vt:lpstr>PLANLI ve PROGRAMLI ÇALIŞINIZ</vt:lpstr>
      <vt:lpstr>İYİ BİR PROGRAM NASIL OLMALI???</vt:lpstr>
      <vt:lpstr>İYİ BİR PROGRAM NASIL OLMALI???</vt:lpstr>
      <vt:lpstr>Zamanı Verimli Kullanınız</vt:lpstr>
      <vt:lpstr>VERİMİ AZALTICI ETKENLERİ ORTADAN KALDIRINIZ</vt:lpstr>
      <vt:lpstr>UYGUN BİR ÇALIŞMA ORTAMI SEÇİN</vt:lpstr>
      <vt:lpstr>Slayt 13</vt:lpstr>
      <vt:lpstr>Slayt 14</vt:lpstr>
      <vt:lpstr>DİKKATİNİZİ UYANIK TUTUN</vt:lpstr>
      <vt:lpstr>DERSE HAZIRLIKLI GELİN</vt:lpstr>
      <vt:lpstr>NOT TUTUN</vt:lpstr>
      <vt:lpstr>ARALIKLI TEKRAR YAPARAK UNUTMAYI ÖĞRENİN</vt:lpstr>
      <vt:lpstr>Bir İnsan</vt:lpstr>
      <vt:lpstr>DERSLERE NASIL ÇALIŞILMAZ???</vt:lpstr>
      <vt:lpstr>UNUTMAYINIZ Kİ 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ETKİLİ ve VERİMLİ DERS ÇALIŞMA YÖNTEMLERİ </dc:title>
  <dc:creator>ram1</dc:creator>
  <cp:lastModifiedBy>pc7</cp:lastModifiedBy>
  <cp:revision>86</cp:revision>
  <dcterms:created xsi:type="dcterms:W3CDTF">2014-11-27T09:09:28Z</dcterms:created>
  <dcterms:modified xsi:type="dcterms:W3CDTF">2019-09-04T07:45:12Z</dcterms:modified>
</cp:coreProperties>
</file>